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presProps.xml" ContentType="application/vnd.openxmlformats-officedocument.presentationml.presProps+xml"/>
  <Override PartName="/ppt/media/image1.png" ContentType="image/png"/>
  <Override PartName="/ppt/media/image7.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8.jpeg" ContentType="image/jpeg"/>
  <Override PartName="/ppt/media/image9.jpeg" ContentType="image/jpeg"/>
  <Override PartName="/ppt/media/image10.png" ContentType="image/png"/>
  <Override PartName="/ppt/media/image11.jpeg" ContentType="image/jpeg"/>
  <Override PartName="/ppt/media/image12.jpeg" ContentType="image/jpeg"/>
  <Override PartName="/ppt/media/image13.jpeg" ContentType="image/jpeg"/>
  <Override PartName="/ppt/media/image19.png" ContentType="image/png"/>
  <Override PartName="/ppt/media/image14.png" ContentType="image/png"/>
  <Override PartName="/ppt/media/image15.jpeg" ContentType="image/jpeg"/>
  <Override PartName="/ppt/media/image16.jpeg" ContentType="image/jpeg"/>
  <Override PartName="/ppt/media/image17.png" ContentType="image/png"/>
  <Override PartName="/ppt/media/image18.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49"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Lst>
  <p:sldSz cx="10080625" cy="567055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presProps" Target="presProps.xml"/>
</Relationships>
</file>

<file path=ppt/media/image1.png>
</file>

<file path=ppt/media/image10.png>
</file>

<file path=ppt/media/image11.jpeg>
</file>

<file path=ppt/media/image12.jpeg>
</file>

<file path=ppt/media/image13.jpeg>
</file>

<file path=ppt/media/image14.png>
</file>

<file path=ppt/media/image15.jpeg>
</file>

<file path=ppt/media/image16.jpeg>
</file>

<file path=ppt/media/image17.png>
</file>

<file path=ppt/media/image18.jpeg>
</file>

<file path=ppt/media/image19.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2.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Звичайний1">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endParaRPr b="0" lang="uk-UA" sz="4400" strike="noStrike" u="none">
              <a:solidFill>
                <a:srgbClr val="000000"/>
              </a:solidFill>
              <a:uFillTx/>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9068C679-5497-4393-B300-8CA04A68552F}" type="slidenum">
              <a:t>&lt;#&gt;</a:t>
            </a:fld>
          </a:p>
        </p:txBody>
      </p:sp>
      <p:sp>
        <p:nvSpPr>
          <p:cNvPr id="5" name="PlaceHolder 4"/>
          <p:cNvSpPr>
            <a:spLocks noGrp="1"/>
          </p:cNvSpPr>
          <p:nvPr>
            <p:ph type="dt" idx="4"/>
          </p:nvPr>
        </p:nvSpPr>
        <p:spPr/>
        <p:txBody>
          <a:bodyPr/>
          <a:p>
            <a:r>
              <a:rPr lang="uk-UA"/>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Звичайний1">
    <p:spTree>
      <p:nvGrpSpPr>
        <p:cNvPr id="1" name=""/>
        <p:cNvGrpSpPr/>
        <p:nvPr/>
      </p:nvGrpSpPr>
      <p:grpSpPr>
        <a:xfrm>
          <a:off x="0" y="0"/>
          <a:ext cx="0" cy="0"/>
          <a:chOff x="0" y="0"/>
          <a:chExt cx="0" cy="0"/>
        </a:xfrm>
      </p:grpSpPr>
      <p:sp>
        <p:nvSpPr>
          <p:cNvPr id="11"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endParaRPr b="0" lang="uk-UA" sz="4400" strike="noStrike" u="none">
              <a:solidFill>
                <a:srgbClr val="000000"/>
              </a:solidFill>
              <a:uFillTx/>
              <a:latin typeface="Arial"/>
            </a:endParaRPr>
          </a:p>
        </p:txBody>
      </p:sp>
      <p:sp>
        <p:nvSpPr>
          <p:cNvPr id="12" name="PlaceHolder 2"/>
          <p:cNvSpPr>
            <a:spLocks noGrp="1"/>
          </p:cNvSpPr>
          <p:nvPr>
            <p:ph/>
          </p:nvPr>
        </p:nvSpPr>
        <p:spPr>
          <a:xfrm>
            <a:off x="504000" y="1326600"/>
            <a:ext cx="9071640" cy="3288240"/>
          </a:xfrm>
          <a:prstGeom prst="rect">
            <a:avLst/>
          </a:prstGeom>
          <a:noFill/>
          <a:ln w="0">
            <a:noFill/>
          </a:ln>
        </p:spPr>
        <p:txBody>
          <a:bodyPr lIns="0" rIns="0" tIns="0" bIns="0" anchor="t">
            <a:normAutofit/>
          </a:bodyPr>
          <a:p>
            <a:pPr indent="0">
              <a:spcBef>
                <a:spcPts val="1417"/>
              </a:spcBef>
              <a:buNone/>
            </a:pPr>
            <a:endParaRPr b="0" lang="uk-UA" sz="3200" strike="noStrike" u="none">
              <a:solidFill>
                <a:srgbClr val="000000"/>
              </a:solidFill>
              <a:uFillTx/>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2C17DF97-98C6-4CB7-83D1-94627E18ACA1}" type="slidenum">
              <a:t>&lt;#&gt;</a:t>
            </a:fld>
          </a:p>
        </p:txBody>
      </p:sp>
      <p:sp>
        <p:nvSpPr>
          <p:cNvPr id="6" name="PlaceHolder 5"/>
          <p:cNvSpPr>
            <a:spLocks noGrp="1"/>
          </p:cNvSpPr>
          <p:nvPr>
            <p:ph type="dt" idx="4"/>
          </p:nvPr>
        </p:nvSpPr>
        <p:spPr/>
        <p:txBody>
          <a:bodyPr/>
          <a:p>
            <a:r>
              <a:rPr lang="uk-UA"/>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Звичайний1">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71C4FD57-E4AC-418B-9C83-3C224AA5133E}" type="slidenum">
              <a:t>&lt;#&gt;</a:t>
            </a:fld>
          </a:p>
        </p:txBody>
      </p:sp>
      <p:sp>
        <p:nvSpPr>
          <p:cNvPr id="4" name="PlaceHolder 3"/>
          <p:cNvSpPr>
            <a:spLocks noGrp="1"/>
          </p:cNvSpPr>
          <p:nvPr>
            <p:ph type="dt" idx="4"/>
          </p:nvPr>
        </p:nvSpPr>
        <p:spPr/>
        <p:txBody>
          <a:bodyPr/>
          <a:p>
            <a:r>
              <a:rPr lang="uk-UA"/>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r>
              <a:rPr b="0" lang="uk-UA" sz="4400" strike="noStrike" u="none">
                <a:solidFill>
                  <a:srgbClr val="000000"/>
                </a:solidFill>
                <a:uFillTx/>
                <a:latin typeface="Arial"/>
              </a:rPr>
              <a:t>Для правки тексту заголовка клацніть мишею</a:t>
            </a:r>
            <a:endParaRPr b="0" lang="uk-UA" sz="4400" strike="noStrike" u="none">
              <a:solidFill>
                <a:srgbClr val="000000"/>
              </a:solidFill>
              <a:uFillTx/>
              <a:latin typeface="Arial"/>
            </a:endParaRPr>
          </a:p>
        </p:txBody>
      </p:sp>
      <p:sp>
        <p:nvSpPr>
          <p:cNvPr id="1"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uk-UA" sz="3200" strike="noStrike" u="none">
                <a:solidFill>
                  <a:srgbClr val="000000"/>
                </a:solidFill>
                <a:uFillTx/>
                <a:latin typeface="Arial"/>
              </a:rPr>
              <a:t>Для редагування структури клацніть мишею</a:t>
            </a:r>
            <a:endParaRPr b="0" lang="uk-UA"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uk-UA" sz="2800" strike="noStrike" u="none">
                <a:solidFill>
                  <a:srgbClr val="000000"/>
                </a:solidFill>
                <a:uFillTx/>
                <a:latin typeface="Arial"/>
              </a:rPr>
              <a:t>Другий рівень структури</a:t>
            </a:r>
            <a:endParaRPr b="0" lang="uk-UA"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uk-UA" sz="2400" strike="noStrike" u="none">
                <a:solidFill>
                  <a:srgbClr val="000000"/>
                </a:solidFill>
                <a:uFillTx/>
                <a:latin typeface="Arial"/>
              </a:rPr>
              <a:t>Третій рівень структури</a:t>
            </a:r>
            <a:endParaRPr b="0" lang="uk-UA"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uk-UA" sz="2000" strike="noStrike" u="none">
                <a:solidFill>
                  <a:srgbClr val="000000"/>
                </a:solidFill>
                <a:uFillTx/>
                <a:latin typeface="Arial"/>
              </a:rPr>
              <a:t>Четвертий рівень структури</a:t>
            </a:r>
            <a:endParaRPr b="0" lang="uk-UA"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uk-UA" sz="2000" strike="noStrike" u="none">
                <a:solidFill>
                  <a:srgbClr val="000000"/>
                </a:solidFill>
                <a:uFillTx/>
                <a:latin typeface="Arial"/>
              </a:rPr>
              <a:t>П'ятий рівень структури</a:t>
            </a:r>
            <a:endParaRPr b="0" lang="uk-UA"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uk-UA" sz="2000" strike="noStrike" u="none">
                <a:solidFill>
                  <a:srgbClr val="000000"/>
                </a:solidFill>
                <a:uFillTx/>
                <a:latin typeface="Arial"/>
              </a:rPr>
              <a:t>Шостий рівень структури</a:t>
            </a:r>
            <a:endParaRPr b="0" lang="uk-UA"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uk-UA" sz="2000" strike="noStrike" u="none">
                <a:solidFill>
                  <a:srgbClr val="000000"/>
                </a:solidFill>
                <a:uFillTx/>
                <a:latin typeface="Arial"/>
              </a:rPr>
              <a:t>Сьомий рівень структури</a:t>
            </a:r>
            <a:endParaRPr b="0" lang="uk-UA" sz="2000" strike="noStrike" u="none">
              <a:solidFill>
                <a:srgbClr val="000000"/>
              </a:solidFill>
              <a:uFillTx/>
              <a:latin typeface="Arial"/>
            </a:endParaRPr>
          </a:p>
        </p:txBody>
      </p:sp>
      <p:sp>
        <p:nvSpPr>
          <p:cNvPr id="2" name="PlaceHolder 3"/>
          <p:cNvSpPr>
            <a:spLocks noGrp="1"/>
          </p:cNvSpPr>
          <p:nvPr>
            <p:ph type="dt" idx="1"/>
          </p:nvPr>
        </p:nvSpPr>
        <p:spPr>
          <a:xfrm>
            <a:off x="504000" y="5165280"/>
            <a:ext cx="2348280" cy="390600"/>
          </a:xfrm>
          <a:prstGeom prst="rect">
            <a:avLst/>
          </a:prstGeom>
          <a:noFill/>
          <a:ln w="0">
            <a:noFill/>
          </a:ln>
        </p:spPr>
        <p:txBody>
          <a:bodyPr lIns="0" rIns="0" tIns="0" bIns="0" anchor="t">
            <a:noAutofit/>
          </a:bodyPr>
          <a:lstStyle>
            <a:lvl1pPr indent="0">
              <a:buNone/>
              <a:defRPr b="0" lang="uk-UA" sz="1400" strike="noStrike" u="none">
                <a:solidFill>
                  <a:srgbClr val="000000"/>
                </a:solidFill>
                <a:uFillTx/>
                <a:latin typeface="Times New Roman"/>
              </a:defRPr>
            </a:lvl1pPr>
          </a:lstStyle>
          <a:p>
            <a:pPr indent="0">
              <a:buNone/>
            </a:pPr>
            <a:r>
              <a:rPr b="0" lang="uk-UA" sz="1400" strike="noStrike" u="none">
                <a:solidFill>
                  <a:srgbClr val="000000"/>
                </a:solidFill>
                <a:uFillTx/>
                <a:latin typeface="Times New Roman"/>
              </a:rPr>
              <a:t>&lt;дата/час&gt;</a:t>
            </a:r>
            <a:endParaRPr b="0" lang="uk-UA" sz="1400" strike="noStrike" u="none">
              <a:solidFill>
                <a:srgbClr val="000000"/>
              </a:solidFill>
              <a:uFillTx/>
              <a:latin typeface="Times New Roman"/>
            </a:endParaRPr>
          </a:p>
        </p:txBody>
      </p:sp>
      <p:sp>
        <p:nvSpPr>
          <p:cNvPr id="3" name="PlaceHolder 4"/>
          <p:cNvSpPr>
            <a:spLocks noGrp="1"/>
          </p:cNvSpPr>
          <p:nvPr>
            <p:ph type="ftr" idx="2"/>
          </p:nvPr>
        </p:nvSpPr>
        <p:spPr>
          <a:xfrm>
            <a:off x="3447360" y="5165280"/>
            <a:ext cx="3195000" cy="390600"/>
          </a:xfrm>
          <a:prstGeom prst="rect">
            <a:avLst/>
          </a:prstGeom>
          <a:noFill/>
          <a:ln w="0">
            <a:noFill/>
          </a:ln>
        </p:spPr>
        <p:txBody>
          <a:bodyPr lIns="0" rIns="0" tIns="0" bIns="0" anchor="t">
            <a:noAutofit/>
          </a:bodyPr>
          <a:lstStyle>
            <a:lvl1pPr indent="0" algn="ctr">
              <a:buNone/>
              <a:defRPr b="0" lang="uk-UA" sz="1400" strike="noStrike" u="none">
                <a:solidFill>
                  <a:srgbClr val="000000"/>
                </a:solidFill>
                <a:uFillTx/>
                <a:latin typeface="Times New Roman"/>
              </a:defRPr>
            </a:lvl1pPr>
          </a:lstStyle>
          <a:p>
            <a:pPr indent="0" algn="ctr">
              <a:buNone/>
            </a:pPr>
            <a:r>
              <a:rPr b="0" lang="uk-UA" sz="1400" strike="noStrike" u="none">
                <a:solidFill>
                  <a:srgbClr val="000000"/>
                </a:solidFill>
                <a:uFillTx/>
                <a:latin typeface="Times New Roman"/>
              </a:rPr>
              <a:t>&lt;нижній колонтитул&gt;</a:t>
            </a:r>
            <a:endParaRPr b="0" lang="uk-UA" sz="1400" strike="noStrike" u="none">
              <a:solidFill>
                <a:srgbClr val="000000"/>
              </a:solidFill>
              <a:uFillTx/>
              <a:latin typeface="Times New Roman"/>
            </a:endParaRPr>
          </a:p>
        </p:txBody>
      </p:sp>
      <p:sp>
        <p:nvSpPr>
          <p:cNvPr id="4" name="PlaceHolder 5"/>
          <p:cNvSpPr>
            <a:spLocks noGrp="1"/>
          </p:cNvSpPr>
          <p:nvPr>
            <p:ph type="sldNum" idx="3"/>
          </p:nvPr>
        </p:nvSpPr>
        <p:spPr>
          <a:xfrm>
            <a:off x="7227360" y="5165280"/>
            <a:ext cx="2348280" cy="390600"/>
          </a:xfrm>
          <a:prstGeom prst="rect">
            <a:avLst/>
          </a:prstGeom>
          <a:noFill/>
          <a:ln w="0">
            <a:noFill/>
          </a:ln>
        </p:spPr>
        <p:txBody>
          <a:bodyPr lIns="0" rIns="0" tIns="0" bIns="0" anchor="t">
            <a:noAutofit/>
          </a:bodyPr>
          <a:lstStyle>
            <a:lvl1pPr indent="0" algn="r">
              <a:buNone/>
              <a:defRPr b="0" lang="uk-UA" sz="1400" strike="noStrike" u="none">
                <a:solidFill>
                  <a:srgbClr val="000000"/>
                </a:solidFill>
                <a:uFillTx/>
                <a:latin typeface="Times New Roman"/>
              </a:defRPr>
            </a:lvl1pPr>
          </a:lstStyle>
          <a:p>
            <a:pPr indent="0" algn="r">
              <a:buNone/>
            </a:pPr>
            <a:fld id="{CC24D6CC-E96B-4B2B-9018-8C862923691F}" type="slidenum">
              <a:rPr b="0" lang="uk-UA" sz="1400" strike="noStrike" u="none">
                <a:solidFill>
                  <a:srgbClr val="000000"/>
                </a:solidFill>
                <a:uFillTx/>
                <a:latin typeface="Times New Roman"/>
              </a:rPr>
              <a:t>&lt;номер&gt;</a:t>
            </a:fld>
            <a:endParaRPr b="0" lang="uk-UA"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r>
              <a:rPr b="0" lang="uk-UA" sz="4400" strike="noStrike" u="none">
                <a:solidFill>
                  <a:srgbClr val="000000"/>
                </a:solidFill>
                <a:uFillTx/>
                <a:latin typeface="Arial"/>
              </a:rPr>
              <a:t>Для правки тексту заголовка клацніть мишею</a:t>
            </a:r>
            <a:endParaRPr b="0" lang="uk-UA" sz="4400" strike="noStrike" u="none">
              <a:solidFill>
                <a:srgbClr val="000000"/>
              </a:solidFill>
              <a:uFillTx/>
              <a:latin typeface="Arial"/>
            </a:endParaRPr>
          </a:p>
        </p:txBody>
      </p:sp>
      <p:sp>
        <p:nvSpPr>
          <p:cNvPr id="6" name="PlaceHolder 2"/>
          <p:cNvSpPr>
            <a:spLocks noGrp="1"/>
          </p:cNvSpPr>
          <p:nvPr>
            <p:ph type="body"/>
          </p:nvPr>
        </p:nvSpPr>
        <p:spPr>
          <a:xfrm>
            <a:off x="504000" y="1326600"/>
            <a:ext cx="9071640" cy="328824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uk-UA" sz="3200" strike="noStrike" u="none">
                <a:solidFill>
                  <a:srgbClr val="000000"/>
                </a:solidFill>
                <a:uFillTx/>
                <a:latin typeface="Arial"/>
              </a:rPr>
              <a:t>Для редагування структури клацніть мишею</a:t>
            </a:r>
            <a:endParaRPr b="0" lang="uk-UA" sz="3200" strike="noStrike" u="none">
              <a:solidFill>
                <a:srgbClr val="000000"/>
              </a:solidFill>
              <a:uFillTx/>
              <a:latin typeface="Arial"/>
            </a:endParaRPr>
          </a:p>
          <a:p>
            <a:pPr lvl="1" marL="864000" indent="-324000">
              <a:spcBef>
                <a:spcPts val="1134"/>
              </a:spcBef>
              <a:buClr>
                <a:srgbClr val="000000"/>
              </a:buClr>
              <a:buSzPct val="75000"/>
              <a:buFont typeface="Symbol" charset="2"/>
              <a:buChar char=""/>
            </a:pPr>
            <a:r>
              <a:rPr b="0" lang="uk-UA" sz="2800" strike="noStrike" u="none">
                <a:solidFill>
                  <a:srgbClr val="000000"/>
                </a:solidFill>
                <a:uFillTx/>
                <a:latin typeface="Arial"/>
              </a:rPr>
              <a:t>Другий рівень структури</a:t>
            </a:r>
            <a:endParaRPr b="0" lang="uk-UA" sz="2800" strike="noStrike" u="none">
              <a:solidFill>
                <a:srgbClr val="000000"/>
              </a:solidFill>
              <a:uFillTx/>
              <a:latin typeface="Arial"/>
            </a:endParaRPr>
          </a:p>
          <a:p>
            <a:pPr lvl="2" marL="1296000" indent="-288000">
              <a:spcBef>
                <a:spcPts val="850"/>
              </a:spcBef>
              <a:buClr>
                <a:srgbClr val="000000"/>
              </a:buClr>
              <a:buSzPct val="45000"/>
              <a:buFont typeface="Wingdings" charset="2"/>
              <a:buChar char=""/>
            </a:pPr>
            <a:r>
              <a:rPr b="0" lang="uk-UA" sz="2400" strike="noStrike" u="none">
                <a:solidFill>
                  <a:srgbClr val="000000"/>
                </a:solidFill>
                <a:uFillTx/>
                <a:latin typeface="Arial"/>
              </a:rPr>
              <a:t>Третій рівень структури</a:t>
            </a:r>
            <a:endParaRPr b="0" lang="uk-UA" sz="2400" strike="noStrike" u="none">
              <a:solidFill>
                <a:srgbClr val="000000"/>
              </a:solidFill>
              <a:uFillTx/>
              <a:latin typeface="Arial"/>
            </a:endParaRPr>
          </a:p>
          <a:p>
            <a:pPr lvl="3" marL="1728000" indent="-216000">
              <a:spcBef>
                <a:spcPts val="567"/>
              </a:spcBef>
              <a:buClr>
                <a:srgbClr val="000000"/>
              </a:buClr>
              <a:buSzPct val="75000"/>
              <a:buFont typeface="Symbol" charset="2"/>
              <a:buChar char=""/>
            </a:pPr>
            <a:r>
              <a:rPr b="0" lang="uk-UA" sz="2000" strike="noStrike" u="none">
                <a:solidFill>
                  <a:srgbClr val="000000"/>
                </a:solidFill>
                <a:uFillTx/>
                <a:latin typeface="Arial"/>
              </a:rPr>
              <a:t>Четвертий рівень структури</a:t>
            </a:r>
            <a:endParaRPr b="0" lang="uk-UA" sz="2000" strike="noStrike" u="none">
              <a:solidFill>
                <a:srgbClr val="000000"/>
              </a:solidFill>
              <a:uFillTx/>
              <a:latin typeface="Arial"/>
            </a:endParaRPr>
          </a:p>
          <a:p>
            <a:pPr lvl="4" marL="2160000" indent="-216000">
              <a:spcBef>
                <a:spcPts val="283"/>
              </a:spcBef>
              <a:buClr>
                <a:srgbClr val="000000"/>
              </a:buClr>
              <a:buSzPct val="45000"/>
              <a:buFont typeface="Wingdings" charset="2"/>
              <a:buChar char=""/>
            </a:pPr>
            <a:r>
              <a:rPr b="0" lang="uk-UA" sz="2000" strike="noStrike" u="none">
                <a:solidFill>
                  <a:srgbClr val="000000"/>
                </a:solidFill>
                <a:uFillTx/>
                <a:latin typeface="Arial"/>
              </a:rPr>
              <a:t>П'ятий рівень структури</a:t>
            </a:r>
            <a:endParaRPr b="0" lang="uk-UA" sz="2000" strike="noStrike" u="none">
              <a:solidFill>
                <a:srgbClr val="000000"/>
              </a:solidFill>
              <a:uFillTx/>
              <a:latin typeface="Arial"/>
            </a:endParaRPr>
          </a:p>
          <a:p>
            <a:pPr lvl="5" marL="2592000" indent="-216000">
              <a:spcBef>
                <a:spcPts val="283"/>
              </a:spcBef>
              <a:buClr>
                <a:srgbClr val="000000"/>
              </a:buClr>
              <a:buSzPct val="45000"/>
              <a:buFont typeface="Wingdings" charset="2"/>
              <a:buChar char=""/>
            </a:pPr>
            <a:r>
              <a:rPr b="0" lang="uk-UA" sz="2000" strike="noStrike" u="none">
                <a:solidFill>
                  <a:srgbClr val="000000"/>
                </a:solidFill>
                <a:uFillTx/>
                <a:latin typeface="Arial"/>
              </a:rPr>
              <a:t>Шостий рівень структури</a:t>
            </a:r>
            <a:endParaRPr b="0" lang="uk-UA" sz="2000" strike="noStrike" u="none">
              <a:solidFill>
                <a:srgbClr val="000000"/>
              </a:solidFill>
              <a:uFillTx/>
              <a:latin typeface="Arial"/>
            </a:endParaRPr>
          </a:p>
          <a:p>
            <a:pPr lvl="6" marL="3024000" indent="-216000">
              <a:spcBef>
                <a:spcPts val="283"/>
              </a:spcBef>
              <a:buClr>
                <a:srgbClr val="000000"/>
              </a:buClr>
              <a:buSzPct val="45000"/>
              <a:buFont typeface="Wingdings" charset="2"/>
              <a:buChar char=""/>
            </a:pPr>
            <a:r>
              <a:rPr b="0" lang="uk-UA" sz="2000" strike="noStrike" u="none">
                <a:solidFill>
                  <a:srgbClr val="000000"/>
                </a:solidFill>
                <a:uFillTx/>
                <a:latin typeface="Arial"/>
              </a:rPr>
              <a:t>Сьомий рівень структури</a:t>
            </a:r>
            <a:endParaRPr b="0" lang="uk-UA" sz="2000" strike="noStrike" u="none">
              <a:solidFill>
                <a:srgbClr val="000000"/>
              </a:solidFill>
              <a:uFillTx/>
              <a:latin typeface="Arial"/>
            </a:endParaRPr>
          </a:p>
        </p:txBody>
      </p:sp>
      <p:sp>
        <p:nvSpPr>
          <p:cNvPr id="7" name="PlaceHolder 3"/>
          <p:cNvSpPr>
            <a:spLocks noGrp="1"/>
          </p:cNvSpPr>
          <p:nvPr>
            <p:ph type="dt" idx="4"/>
          </p:nvPr>
        </p:nvSpPr>
        <p:spPr>
          <a:xfrm>
            <a:off x="504000" y="5165280"/>
            <a:ext cx="2348280" cy="390600"/>
          </a:xfrm>
          <a:prstGeom prst="rect">
            <a:avLst/>
          </a:prstGeom>
          <a:noFill/>
          <a:ln w="0">
            <a:noFill/>
          </a:ln>
        </p:spPr>
        <p:txBody>
          <a:bodyPr lIns="0" rIns="0" tIns="0" bIns="0" anchor="t">
            <a:noAutofit/>
          </a:bodyPr>
          <a:lstStyle>
            <a:lvl1pPr indent="0">
              <a:buNone/>
              <a:defRPr b="0" lang="uk-UA" sz="1400" strike="noStrike" u="none">
                <a:solidFill>
                  <a:srgbClr val="000000"/>
                </a:solidFill>
                <a:uFillTx/>
                <a:latin typeface="Times New Roman"/>
              </a:defRPr>
            </a:lvl1pPr>
          </a:lstStyle>
          <a:p>
            <a:pPr indent="0">
              <a:buNone/>
            </a:pPr>
            <a:r>
              <a:rPr b="0" lang="uk-UA" sz="1400" strike="noStrike" u="none">
                <a:solidFill>
                  <a:srgbClr val="000000"/>
                </a:solidFill>
                <a:uFillTx/>
                <a:latin typeface="Times New Roman"/>
              </a:rPr>
              <a:t>&lt;дата/час&gt;</a:t>
            </a:r>
            <a:endParaRPr b="0" lang="uk-UA" sz="1400" strike="noStrike" u="none">
              <a:solidFill>
                <a:srgbClr val="000000"/>
              </a:solidFill>
              <a:uFillTx/>
              <a:latin typeface="Times New Roman"/>
            </a:endParaRPr>
          </a:p>
        </p:txBody>
      </p:sp>
      <p:sp>
        <p:nvSpPr>
          <p:cNvPr id="8" name="PlaceHolder 4"/>
          <p:cNvSpPr>
            <a:spLocks noGrp="1"/>
          </p:cNvSpPr>
          <p:nvPr>
            <p:ph type="ftr" idx="5"/>
          </p:nvPr>
        </p:nvSpPr>
        <p:spPr>
          <a:xfrm>
            <a:off x="3447360" y="5165280"/>
            <a:ext cx="3195000" cy="390600"/>
          </a:xfrm>
          <a:prstGeom prst="rect">
            <a:avLst/>
          </a:prstGeom>
          <a:noFill/>
          <a:ln w="0">
            <a:noFill/>
          </a:ln>
        </p:spPr>
        <p:txBody>
          <a:bodyPr lIns="0" rIns="0" tIns="0" bIns="0" anchor="t">
            <a:noAutofit/>
          </a:bodyPr>
          <a:lstStyle>
            <a:lvl1pPr indent="0" algn="ctr">
              <a:buNone/>
              <a:defRPr b="0" lang="uk-UA" sz="1400" strike="noStrike" u="none">
                <a:solidFill>
                  <a:srgbClr val="000000"/>
                </a:solidFill>
                <a:uFillTx/>
                <a:latin typeface="Times New Roman"/>
              </a:defRPr>
            </a:lvl1pPr>
          </a:lstStyle>
          <a:p>
            <a:pPr indent="0" algn="ctr">
              <a:buNone/>
            </a:pPr>
            <a:r>
              <a:rPr b="0" lang="uk-UA" sz="1400" strike="noStrike" u="none">
                <a:solidFill>
                  <a:srgbClr val="000000"/>
                </a:solidFill>
                <a:uFillTx/>
                <a:latin typeface="Times New Roman"/>
              </a:rPr>
              <a:t>&lt;нижній колонтитул&gt;</a:t>
            </a:r>
            <a:endParaRPr b="0" lang="uk-UA" sz="1400" strike="noStrike" u="none">
              <a:solidFill>
                <a:srgbClr val="000000"/>
              </a:solidFill>
              <a:uFillTx/>
              <a:latin typeface="Times New Roman"/>
            </a:endParaRPr>
          </a:p>
        </p:txBody>
      </p:sp>
      <p:sp>
        <p:nvSpPr>
          <p:cNvPr id="9" name="PlaceHolder 5"/>
          <p:cNvSpPr>
            <a:spLocks noGrp="1"/>
          </p:cNvSpPr>
          <p:nvPr>
            <p:ph type="sldNum" idx="6"/>
          </p:nvPr>
        </p:nvSpPr>
        <p:spPr>
          <a:xfrm>
            <a:off x="7227360" y="5165280"/>
            <a:ext cx="2348280" cy="390600"/>
          </a:xfrm>
          <a:prstGeom prst="rect">
            <a:avLst/>
          </a:prstGeom>
          <a:noFill/>
          <a:ln w="0">
            <a:noFill/>
          </a:ln>
        </p:spPr>
        <p:txBody>
          <a:bodyPr lIns="0" rIns="0" tIns="0" bIns="0" anchor="t">
            <a:noAutofit/>
          </a:bodyPr>
          <a:lstStyle>
            <a:lvl1pPr indent="0" algn="r">
              <a:buNone/>
              <a:defRPr b="0" lang="uk-UA" sz="1400" strike="noStrike" u="none">
                <a:solidFill>
                  <a:srgbClr val="000000"/>
                </a:solidFill>
                <a:uFillTx/>
                <a:latin typeface="Times New Roman"/>
              </a:defRPr>
            </a:lvl1pPr>
          </a:lstStyle>
          <a:p>
            <a:pPr indent="0" algn="r">
              <a:buNone/>
            </a:pPr>
            <a:fld id="{E0BA58DF-6FF6-45CA-81F8-A52CD31398EA}" type="slidenum">
              <a:rPr b="0" lang="uk-UA" sz="1400" strike="noStrike" u="none">
                <a:solidFill>
                  <a:srgbClr val="000000"/>
                </a:solidFill>
                <a:uFillTx/>
                <a:latin typeface="Times New Roman"/>
              </a:rPr>
              <a:t>&lt;номер&gt;</a:t>
            </a:fld>
            <a:endParaRPr b="0" lang="uk-UA" sz="1400" strike="noStrike" u="none">
              <a:solidFill>
                <a:srgbClr val="000000"/>
              </a:solidFill>
              <a:uFillTx/>
              <a:latin typeface="Times New Roman"/>
            </a:endParaRPr>
          </a:p>
        </p:txBody>
      </p:sp>
    </p:spTree>
  </p:cSld>
  <p:clrMap bg1="lt1" tx1="dk1" bg2="lt2" tx2="dk2" accent1="accent1" accent2="accent2" accent3="accent3" accent4="accent4" accent5="accent5" accent6="accent6" hlink="hlink" folHlink="folHlink"/>
  <p:sldLayoutIdLst>
    <p:sldLayoutId id="2147483650" r:id="rId2"/>
    <p:sldLayoutId id="2147483651" r:id="rId3"/>
    <p:sldLayoutId id="2147483652" r:id="rId4"/>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image" Target="../media/image18.jpeg"/><Relationship Id="rId2"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image" Target="../media/image19.png"/><Relationship Id="rId2"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2.xml"/>
</Relationships>
</file>

<file path=ppt/slides/_rels/slide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2.xml"/>
</Relationships>
</file>

<file path=ppt/slides/_rels/slide5.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3.xml"/>
</Relationships>
</file>

<file path=ppt/slides/_rels/slide6.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2.xml"/>
</Relationships>
</file>

<file path=ppt/slides/_rels/slide7.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2.xml"/>
</Relationships>
</file>

<file path=ppt/slides/_rels/slide8.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3" name="PlaceHolder 1"/>
          <p:cNvSpPr>
            <a:spLocks noGrp="1"/>
          </p:cNvSpPr>
          <p:nvPr>
            <p:ph type="title"/>
          </p:nvPr>
        </p:nvSpPr>
        <p:spPr>
          <a:xfrm>
            <a:off x="468360" y="900000"/>
            <a:ext cx="9071640" cy="1238040"/>
          </a:xfrm>
          <a:prstGeom prst="rect">
            <a:avLst/>
          </a:prstGeom>
          <a:noFill/>
          <a:ln w="0">
            <a:noFill/>
          </a:ln>
        </p:spPr>
        <p:txBody>
          <a:bodyPr lIns="0" rIns="0" tIns="0" bIns="0" anchor="ctr">
            <a:noAutofit/>
          </a:bodyPr>
          <a:p>
            <a:pPr indent="0" algn="ctr">
              <a:buNone/>
            </a:pPr>
            <a:r>
              <a:rPr b="0" lang="uk-UA" sz="4400" strike="noStrike" u="none">
                <a:solidFill>
                  <a:srgbClr val="ffffff"/>
                </a:solidFill>
                <a:uFillTx/>
                <a:latin typeface="Times New Roman"/>
              </a:rPr>
              <a:t>ГАДЖЕТ-ЗАЛЕЖНІСТЬ:СУЧАСНА ПРОБЛЕМА ПІДЛІТКІВ</a:t>
            </a:r>
            <a:endParaRPr b="0" lang="uk-UA" sz="4400" strike="noStrike" u="none">
              <a:solidFill>
                <a:srgbClr val="ffffff"/>
              </a:solidFill>
              <a:uFillTx/>
              <a:latin typeface="Times New Roman"/>
            </a:endParaRPr>
          </a:p>
        </p:txBody>
      </p:sp>
      <p:sp>
        <p:nvSpPr>
          <p:cNvPr id="14" name=""/>
          <p:cNvSpPr txBox="1"/>
          <p:nvPr/>
        </p:nvSpPr>
        <p:spPr>
          <a:xfrm>
            <a:off x="1260000" y="2520000"/>
            <a:ext cx="7560000" cy="1620000"/>
          </a:xfrm>
          <a:prstGeom prst="rect">
            <a:avLst/>
          </a:prstGeom>
          <a:noFill/>
          <a:ln w="0">
            <a:noFill/>
          </a:ln>
        </p:spPr>
        <p:txBody>
          <a:bodyPr lIns="90000" rIns="90000" tIns="45000" bIns="45000" anchor="t">
            <a:noAutofit/>
          </a:bodyPr>
          <a:p>
            <a:pPr algn="ctr"/>
            <a:r>
              <a:rPr b="0" lang="uk-UA" sz="3600" strike="noStrike" u="none">
                <a:solidFill>
                  <a:srgbClr val="ffffff"/>
                </a:solidFill>
                <a:uFillTx/>
                <a:latin typeface="Times New Roman"/>
              </a:rPr>
              <a:t>Вплив смартфонів на психоемоційний стан та здоров’я</a:t>
            </a:r>
            <a:endParaRPr b="0" lang="uk-UA" sz="3600" strike="noStrike" u="none">
              <a:solidFill>
                <a:srgbClr val="ffffff"/>
              </a:solidFill>
              <a:uFillTx/>
              <a:latin typeface="Times New Roman"/>
            </a:endParaRPr>
          </a:p>
        </p:txBody>
      </p:sp>
      <p:sp>
        <p:nvSpPr>
          <p:cNvPr id="15" name=""/>
          <p:cNvSpPr txBox="1"/>
          <p:nvPr/>
        </p:nvSpPr>
        <p:spPr>
          <a:xfrm>
            <a:off x="1620000" y="4320000"/>
            <a:ext cx="7020000" cy="900000"/>
          </a:xfrm>
          <a:prstGeom prst="rect">
            <a:avLst/>
          </a:prstGeom>
          <a:noFill/>
          <a:ln w="0">
            <a:noFill/>
          </a:ln>
        </p:spPr>
        <p:txBody>
          <a:bodyPr lIns="90000" rIns="90000" tIns="45000" bIns="45000" anchor="t">
            <a:noAutofit/>
          </a:bodyPr>
          <a:p>
            <a:pPr algn="ctr"/>
            <a:r>
              <a:rPr b="0" lang="uk-UA" sz="1800" strike="noStrike" u="sng">
                <a:solidFill>
                  <a:srgbClr val="ffffff"/>
                </a:solidFill>
                <a:uFillTx/>
                <a:latin typeface="Times New Roman"/>
              </a:rPr>
              <a:t>Факультет судового та міжнародного права 1 курс 1 потік 4 група</a:t>
            </a:r>
            <a:endParaRPr b="0" lang="uk-UA" sz="1800" strike="noStrike" u="sng">
              <a:solidFill>
                <a:srgbClr val="ffffff"/>
              </a:solidFill>
              <a:uFillTx/>
              <a:latin typeface="Times New Roman"/>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spcBef>
                <a:spcPts val="1191"/>
              </a:spcBef>
              <a:spcAft>
                <a:spcPts val="992"/>
              </a:spcAft>
              <a:buNone/>
            </a:pPr>
            <a:br>
              <a:rPr sz="1000"/>
            </a:br>
            <a:endParaRPr b="0" lang="uk-UA" sz="1000" strike="noStrike" u="none">
              <a:solidFill>
                <a:srgbClr val="000000"/>
              </a:solidFill>
              <a:uFillTx/>
              <a:latin typeface="Arial"/>
            </a:endParaRPr>
          </a:p>
        </p:txBody>
      </p:sp>
      <p:sp>
        <p:nvSpPr>
          <p:cNvPr id="32" name=""/>
          <p:cNvSpPr txBox="1"/>
          <p:nvPr/>
        </p:nvSpPr>
        <p:spPr>
          <a:xfrm>
            <a:off x="1260000" y="720000"/>
            <a:ext cx="7380000" cy="1440000"/>
          </a:xfrm>
          <a:prstGeom prst="rect">
            <a:avLst/>
          </a:prstGeom>
          <a:noFill/>
          <a:ln w="0">
            <a:noFill/>
          </a:ln>
        </p:spPr>
        <p:txBody>
          <a:bodyPr lIns="90000" rIns="90000" tIns="45000" bIns="45000" anchor="t">
            <a:noAutofit/>
          </a:bodyPr>
          <a:p>
            <a:pPr algn="ctr"/>
            <a:r>
              <a:rPr b="0" lang="uk-UA" sz="3200" strike="noStrike" u="none">
                <a:solidFill>
                  <a:srgbClr val="000000"/>
                </a:solidFill>
                <a:uFillTx/>
                <a:latin typeface="Arial"/>
              </a:rPr>
              <a:t>Технострес</a:t>
            </a:r>
            <a:endParaRPr b="0" lang="uk-UA" sz="3200" strike="noStrike" u="none">
              <a:solidFill>
                <a:srgbClr val="000000"/>
              </a:solidFill>
              <a:uFillTx/>
              <a:latin typeface="Arial"/>
            </a:endParaRPr>
          </a:p>
        </p:txBody>
      </p:sp>
      <p:sp>
        <p:nvSpPr>
          <p:cNvPr id="33" name=""/>
          <p:cNvSpPr txBox="1"/>
          <p:nvPr/>
        </p:nvSpPr>
        <p:spPr>
          <a:xfrm>
            <a:off x="1080000" y="1800000"/>
            <a:ext cx="8100000" cy="3420000"/>
          </a:xfrm>
          <a:prstGeom prst="rect">
            <a:avLst/>
          </a:prstGeom>
          <a:noFill/>
          <a:ln w="0">
            <a:noFill/>
          </a:ln>
        </p:spPr>
        <p:txBody>
          <a:bodyPr lIns="90000" rIns="90000" tIns="45000" bIns="45000" anchor="t">
            <a:noAutofit/>
          </a:bodyPr>
          <a:p>
            <a:r>
              <a:rPr b="0" lang="uk-UA" sz="1600" strike="noStrike" u="none">
                <a:solidFill>
                  <a:srgbClr val="000000"/>
                </a:solidFill>
                <a:uFillTx/>
                <a:latin typeface="Times New Roman"/>
              </a:rPr>
              <a:t>Технострес – це стан психологічного та фізіологічного напруження, викликаний надмірним або неправильним використанням гаджетів та цифрових технологій. Він проявляється через тривожність, дратівливість, відчуття ізоляції, фрустрацію, виснаження, безсоння, зниження концентрації, а також може призводити до психосоматичних розладів. Основними причинами є інформаційне перевантаження, залежність від гаджетів, страх втрати зв’язку та тиск від необхідності постійної онлайн-присутності. </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Причини? Занадто багато інформації, залежність від телефону, страх залишитися без зв’язку чи тиск бути постійно онлайн.</a:t>
            </a:r>
            <a:endParaRPr b="0" lang="uk-UA" sz="1600" strike="noStrike" u="none">
              <a:solidFill>
                <a:srgbClr val="ffffff"/>
              </a:solidFill>
              <a:uFillTx/>
              <a:latin typeface="Arial"/>
            </a:endParaRPr>
          </a:p>
          <a:p>
            <a:endParaRPr b="0" lang="uk-UA" sz="1000" strike="noStrike" u="none">
              <a:solidFill>
                <a:srgbClr val="ffffff"/>
              </a:solidFill>
              <a:uFillTx/>
              <a:latin typeface="Arial"/>
            </a:endParaRPr>
          </a:p>
          <a:p>
            <a:endParaRPr b="0" lang="uk-UA" sz="1600" strike="noStrike" u="none">
              <a:solidFill>
                <a:srgbClr val="ffffff"/>
              </a:solidFill>
              <a:uFillTx/>
              <a:latin typeface="Arial"/>
            </a:endParaRPr>
          </a:p>
          <a:p>
            <a:endParaRPr b="0" lang="uk-UA" sz="16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34"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r>
              <a:rPr b="0" lang="uk-UA" sz="4400" strike="noStrike" u="none">
                <a:solidFill>
                  <a:srgbClr val="000000"/>
                </a:solidFill>
                <a:uFillTx/>
                <a:latin typeface="Arial"/>
              </a:rPr>
              <a:t>Номофобія</a:t>
            </a:r>
            <a:endParaRPr b="0" lang="uk-UA" sz="4400" strike="noStrike" u="none">
              <a:solidFill>
                <a:srgbClr val="000000"/>
              </a:solidFill>
              <a:uFillTx/>
              <a:latin typeface="Arial"/>
            </a:endParaRPr>
          </a:p>
        </p:txBody>
      </p:sp>
      <p:sp>
        <p:nvSpPr>
          <p:cNvPr id="35" name=""/>
          <p:cNvSpPr txBox="1"/>
          <p:nvPr/>
        </p:nvSpPr>
        <p:spPr>
          <a:xfrm>
            <a:off x="360000" y="1440000"/>
            <a:ext cx="9360000" cy="3960000"/>
          </a:xfrm>
          <a:prstGeom prst="rect">
            <a:avLst/>
          </a:prstGeom>
          <a:noFill/>
          <a:ln w="0">
            <a:noFill/>
          </a:ln>
        </p:spPr>
        <p:txBody>
          <a:bodyPr lIns="90000" rIns="90000" tIns="45000" bIns="45000" anchor="t">
            <a:noAutofit/>
          </a:bodyPr>
          <a:p>
            <a:r>
              <a:rPr b="0" lang="uk-UA" sz="1600" strike="noStrike" u="none">
                <a:solidFill>
                  <a:srgbClr val="000000"/>
                </a:solidFill>
                <a:uFillTx/>
                <a:latin typeface="Times New Roman"/>
              </a:rPr>
              <a:t>Номофобія – це страх або тривога, які виникають, коли людина не має доступу до свого мобільного телефону або не може ним скористатися (термін походить від англійського «no mobile phone phobia»). Це відчуття паніки через відсутність зв’язку, неможливість перевірити повідомлення чи зайти в інтернет.</a:t>
            </a:r>
            <a:endParaRPr b="0" lang="uk-UA" sz="1600" strike="noStrike" u="none">
              <a:solidFill>
                <a:srgbClr val="ffffff"/>
              </a:solidFill>
              <a:uFillTx/>
              <a:latin typeface="Arial"/>
            </a:endParaRPr>
          </a:p>
          <a:p>
            <a:r>
              <a:rPr b="1" lang="uk-UA" sz="1600" strike="noStrike" u="none">
                <a:solidFill>
                  <a:srgbClr val="000000"/>
                </a:solidFill>
                <a:uFillTx/>
                <a:latin typeface="Times New Roman"/>
              </a:rPr>
              <a:t>Основні прояви номофобії:</a:t>
            </a:r>
            <a:endParaRPr b="1" lang="uk-UA" sz="1600" strike="noStrike" u="none">
              <a:solidFill>
                <a:srgbClr val="ffffff"/>
              </a:solidFill>
              <a:uFillTx/>
              <a:latin typeface="Arial"/>
            </a:endParaRPr>
          </a:p>
          <a:p>
            <a:r>
              <a:rPr b="0" lang="uk-UA" sz="1600" strike="noStrike" u="none">
                <a:solidFill>
                  <a:srgbClr val="000000"/>
                </a:solidFill>
                <a:uFillTx/>
                <a:latin typeface="Times New Roman"/>
              </a:rPr>
              <a:t>Тривога і неспокій, коли телефон розрядився, загубився або немає мережі.</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Постійна потреба перевіряти телефон, навіть без сповіщень.</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Дискомфорт або паніка при думці про те, що гаджет недоступний.</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Відчуття ізоляції від світу без телефону.</a:t>
            </a:r>
            <a:endParaRPr b="0" lang="uk-UA" sz="1600" strike="noStrike" u="none">
              <a:solidFill>
                <a:srgbClr val="ffffff"/>
              </a:solidFill>
              <a:uFillTx/>
              <a:latin typeface="Arial"/>
            </a:endParaRPr>
          </a:p>
          <a:p>
            <a:endParaRPr b="1" lang="uk-UA" sz="1600" strike="noStrike" u="none">
              <a:solidFill>
                <a:srgbClr val="ffffff"/>
              </a:solidFill>
              <a:uFillTx/>
              <a:latin typeface="Arial"/>
            </a:endParaRPr>
          </a:p>
          <a:p>
            <a:endParaRPr b="0" lang="uk-UA" sz="1600" strike="noStrike" u="none">
              <a:solidFill>
                <a:srgbClr val="ffffff"/>
              </a:solidFill>
              <a:uFillTx/>
              <a:latin typeface="Arial"/>
            </a:endParaRPr>
          </a:p>
          <a:p>
            <a:endParaRPr b="0" lang="uk-UA" sz="16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36" name=""/>
          <p:cNvSpPr txBox="1"/>
          <p:nvPr/>
        </p:nvSpPr>
        <p:spPr>
          <a:xfrm>
            <a:off x="180000" y="360000"/>
            <a:ext cx="9720000" cy="4860000"/>
          </a:xfrm>
          <a:prstGeom prst="rect">
            <a:avLst/>
          </a:prstGeom>
          <a:noFill/>
          <a:ln w="0">
            <a:noFill/>
          </a:ln>
        </p:spPr>
        <p:txBody>
          <a:bodyPr lIns="90000" rIns="90000" tIns="45000" bIns="45000" anchor="t">
            <a:noAutofit/>
          </a:bodyPr>
          <a:p>
            <a:r>
              <a:rPr b="1" lang="uk-UA" sz="1600" strike="noStrike" u="none">
                <a:solidFill>
                  <a:srgbClr val="000000"/>
                </a:solidFill>
                <a:uFillTx/>
                <a:latin typeface="Times New Roman"/>
              </a:rPr>
              <a:t>Причини (за Йапін Ірен):</a:t>
            </a:r>
            <a:endParaRPr b="1" lang="uk-UA" sz="1600" strike="noStrike" u="none">
              <a:solidFill>
                <a:srgbClr val="ffffff"/>
              </a:solidFill>
              <a:uFillTx/>
              <a:latin typeface="Arial"/>
            </a:endParaRPr>
          </a:p>
          <a:p>
            <a:r>
              <a:rPr b="0" lang="uk-UA" sz="1600" strike="noStrike" u="none">
                <a:solidFill>
                  <a:srgbClr val="000000"/>
                </a:solidFill>
                <a:uFillTx/>
                <a:latin typeface="Times New Roman"/>
              </a:rPr>
              <a:t>Страх безпорадності: Без телефону людина почувається відрізаною від світу – немає доступу до інформації, контактів, можливості викликати допомогу.</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Вплив реклами: Медіа та реклама (фільми, соцмережі, зірки) нав’язують думку, що життя без смартфона неможливе, особливо дітям із несформованою психікою.</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Страх самотності: Телефон створює ілюзію соціальної залученості. Без нього людина може відчувати себе непотрібною чи покинутою.</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Ілюзія соціальності та безкарності: В інтернеті легше спілкуватися, бути «ким завгодно», ігноруючи реальні бар’єри чи правила поведінки.</a:t>
            </a:r>
            <a:endParaRPr b="0" lang="uk-UA" sz="1600" strike="noStrike" u="none">
              <a:solidFill>
                <a:srgbClr val="ffffff"/>
              </a:solidFill>
              <a:uFillTx/>
              <a:latin typeface="Arial"/>
            </a:endParaRPr>
          </a:p>
          <a:p>
            <a:r>
              <a:rPr b="1" lang="uk-UA" sz="1600" strike="noStrike" u="none">
                <a:solidFill>
                  <a:srgbClr val="000000"/>
                </a:solidFill>
                <a:uFillTx/>
                <a:latin typeface="Times New Roman"/>
              </a:rPr>
              <a:t>Приклади:</a:t>
            </a:r>
            <a:endParaRPr b="1" lang="uk-UA" sz="1600" strike="noStrike" u="none">
              <a:solidFill>
                <a:srgbClr val="ffffff"/>
              </a:solidFill>
              <a:uFillTx/>
              <a:latin typeface="Arial"/>
            </a:endParaRPr>
          </a:p>
          <a:p>
            <a:r>
              <a:rPr b="0" lang="uk-UA" sz="1600" strike="noStrike" u="none">
                <a:solidFill>
                  <a:srgbClr val="000000"/>
                </a:solidFill>
                <a:uFillTx/>
                <a:latin typeface="Times New Roman"/>
              </a:rPr>
              <a:t>Людина панікує, якщо забула телефон вдома, і не може зосередитися на справах.</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Підліток відчуває стрес, якщо не може одразу відповісти на повідомлення в соцмережах.</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Деякі не витримують навіть кількох годин без гаджета, відчуваючи порожнечу.</a:t>
            </a:r>
            <a:endParaRPr b="0" lang="uk-UA" sz="1600" strike="noStrike" u="none">
              <a:solidFill>
                <a:srgbClr val="ffffff"/>
              </a:solidFill>
              <a:uFillTx/>
              <a:latin typeface="Arial"/>
            </a:endParaRPr>
          </a:p>
          <a:p>
            <a:endParaRPr b="0" lang="uk-UA" sz="18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37"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r>
              <a:rPr b="0" lang="uk-UA" sz="4400" strike="noStrike" u="none">
                <a:solidFill>
                  <a:srgbClr val="000000"/>
                </a:solidFill>
                <a:uFillTx/>
                <a:latin typeface="Arial"/>
              </a:rPr>
              <a:t>Результати опитувань</a:t>
            </a:r>
            <a:endParaRPr b="0" lang="uk-UA" sz="4400" strike="noStrike" u="none">
              <a:solidFill>
                <a:srgbClr val="000000"/>
              </a:solidFill>
              <a:uFillTx/>
              <a:latin typeface="Arial"/>
            </a:endParaRPr>
          </a:p>
        </p:txBody>
      </p:sp>
      <p:sp>
        <p:nvSpPr>
          <p:cNvPr id="38" name=""/>
          <p:cNvSpPr txBox="1"/>
          <p:nvPr/>
        </p:nvSpPr>
        <p:spPr>
          <a:xfrm>
            <a:off x="360000" y="1620000"/>
            <a:ext cx="9360000" cy="4320000"/>
          </a:xfrm>
          <a:prstGeom prst="rect">
            <a:avLst/>
          </a:prstGeom>
          <a:noFill/>
          <a:ln w="0">
            <a:noFill/>
          </a:ln>
        </p:spPr>
        <p:txBody>
          <a:bodyPr lIns="90000" rIns="90000" tIns="45000" bIns="45000" anchor="t">
            <a:noAutofit/>
          </a:bodyPr>
          <a:p>
            <a:r>
              <a:rPr b="0" lang="uk-UA" sz="1800" strike="noStrike" u="none">
                <a:solidFill>
                  <a:srgbClr val="000000"/>
                </a:solidFill>
                <a:uFillTx/>
                <a:latin typeface="Arial"/>
              </a:rPr>
              <a:t>Результати досліджень</a:t>
            </a:r>
            <a:endParaRPr b="0" lang="uk-UA" sz="1800" strike="noStrike" u="none">
              <a:solidFill>
                <a:srgbClr val="ffffff"/>
              </a:solidFill>
              <a:uFillTx/>
              <a:latin typeface="Arial"/>
            </a:endParaRPr>
          </a:p>
          <a:p>
            <a:r>
              <a:rPr b="0" lang="uk-UA" sz="1800" strike="noStrike" u="none">
                <a:solidFill>
                  <a:srgbClr val="000000"/>
                </a:solidFill>
                <a:uFillTx/>
                <a:latin typeface="Arial"/>
              </a:rPr>
              <a:t>Опитування підлітків:</a:t>
            </a:r>
            <a:endParaRPr b="0" lang="uk-UA" sz="1800" strike="noStrike" u="none">
              <a:solidFill>
                <a:srgbClr val="ffffff"/>
              </a:solidFill>
              <a:uFillTx/>
              <a:latin typeface="Arial"/>
            </a:endParaRPr>
          </a:p>
          <a:p>
            <a:r>
              <a:rPr b="0" lang="uk-UA" sz="1800" strike="noStrike" u="none">
                <a:solidFill>
                  <a:srgbClr val="000000"/>
                </a:solidFill>
                <a:uFillTx/>
                <a:latin typeface="Arial"/>
              </a:rPr>
              <a:t>66,7% тримають телефон у руці.</a:t>
            </a:r>
            <a:endParaRPr b="0" lang="uk-UA" sz="1800" strike="noStrike" u="none">
              <a:solidFill>
                <a:srgbClr val="ffffff"/>
              </a:solidFill>
              <a:uFillTx/>
              <a:latin typeface="Arial"/>
            </a:endParaRPr>
          </a:p>
          <a:p>
            <a:r>
              <a:rPr b="0" lang="uk-UA" sz="1800" strike="noStrike" u="none">
                <a:solidFill>
                  <a:srgbClr val="000000"/>
                </a:solidFill>
                <a:uFillTx/>
                <a:latin typeface="Arial"/>
              </a:rPr>
              <a:t>15% сплять із телефоном біля подушки.</a:t>
            </a:r>
            <a:endParaRPr b="0" lang="uk-UA" sz="1800" strike="noStrike" u="none">
              <a:solidFill>
                <a:srgbClr val="ffffff"/>
              </a:solidFill>
              <a:uFillTx/>
              <a:latin typeface="Arial"/>
            </a:endParaRPr>
          </a:p>
          <a:p>
            <a:r>
              <a:rPr b="0" lang="uk-UA" sz="1800" strike="noStrike" u="none">
                <a:solidFill>
                  <a:srgbClr val="000000"/>
                </a:solidFill>
                <a:uFillTx/>
                <a:latin typeface="Arial"/>
              </a:rPr>
              <a:t>Лише 25% знають про ризик залежності.</a:t>
            </a:r>
            <a:endParaRPr b="0" lang="uk-UA" sz="1800" strike="noStrike" u="none">
              <a:solidFill>
                <a:srgbClr val="ffffff"/>
              </a:solidFill>
              <a:uFillTx/>
              <a:latin typeface="Arial"/>
            </a:endParaRPr>
          </a:p>
          <a:p>
            <a:r>
              <a:rPr b="0" lang="uk-UA" sz="1800" strike="noStrike" u="none">
                <a:solidFill>
                  <a:srgbClr val="000000"/>
                </a:solidFill>
                <a:uFillTx/>
                <a:latin typeface="Arial"/>
              </a:rPr>
              <a:t>Шкала SAS-SV:</a:t>
            </a:r>
            <a:endParaRPr b="0" lang="uk-UA" sz="1800" strike="noStrike" u="none">
              <a:solidFill>
                <a:srgbClr val="ffffff"/>
              </a:solidFill>
              <a:uFillTx/>
              <a:latin typeface="Arial"/>
            </a:endParaRPr>
          </a:p>
          <a:p>
            <a:r>
              <a:rPr b="0" lang="uk-UA" sz="1800" strike="noStrike" u="none">
                <a:solidFill>
                  <a:srgbClr val="000000"/>
                </a:solidFill>
                <a:uFillTx/>
                <a:latin typeface="Arial"/>
              </a:rPr>
              <a:t>25% підлітків мають залежність.</a:t>
            </a:r>
            <a:endParaRPr b="0" lang="uk-UA" sz="1800" strike="noStrike" u="none">
              <a:solidFill>
                <a:srgbClr val="ffffff"/>
              </a:solidFill>
              <a:uFillTx/>
              <a:latin typeface="Arial"/>
            </a:endParaRPr>
          </a:p>
          <a:p>
            <a:r>
              <a:rPr b="0" lang="uk-UA" sz="1800" strike="noStrike" u="none">
                <a:solidFill>
                  <a:srgbClr val="000000"/>
                </a:solidFill>
                <a:uFillTx/>
                <a:latin typeface="Arial"/>
              </a:rPr>
              <a:t>60% залежних – хлопці.</a:t>
            </a:r>
            <a:endParaRPr b="0" lang="uk-UA" sz="1800" strike="noStrike" u="none">
              <a:solidFill>
                <a:srgbClr val="ffffff"/>
              </a:solidFill>
              <a:uFillTx/>
              <a:latin typeface="Arial"/>
            </a:endParaRPr>
          </a:p>
          <a:p>
            <a:r>
              <a:rPr b="0" lang="uk-UA" sz="1800" strike="noStrike" u="none">
                <a:solidFill>
                  <a:srgbClr val="000000"/>
                </a:solidFill>
                <a:uFillTx/>
                <a:latin typeface="Arial"/>
              </a:rPr>
              <a:t>35% постійно перевіряють соцмережі.</a:t>
            </a:r>
            <a:endParaRPr b="0" lang="uk-UA" sz="1800" strike="noStrike" u="none">
              <a:solidFill>
                <a:srgbClr val="ffffff"/>
              </a:solidFill>
              <a:uFillTx/>
              <a:latin typeface="Arial"/>
            </a:endParaRPr>
          </a:p>
          <a:p>
            <a:r>
              <a:rPr b="0" lang="uk-UA" sz="1800" strike="noStrike" u="none">
                <a:solidFill>
                  <a:srgbClr val="000000"/>
                </a:solidFill>
                <a:uFillTx/>
                <a:latin typeface="Arial"/>
              </a:rPr>
              <a:t>18,3% не зупиняться, навіть якщо гаджет шкодить.</a:t>
            </a:r>
            <a:endParaRPr b="0" lang="uk-UA" sz="1800" strike="noStrike" u="none">
              <a:solidFill>
                <a:srgbClr val="ffffff"/>
              </a:solidFill>
              <a:uFillTx/>
              <a:latin typeface="Arial"/>
            </a:endParaRPr>
          </a:p>
          <a:p>
            <a:r>
              <a:rPr b="0" lang="uk-UA" sz="1800" strike="noStrike" u="none">
                <a:solidFill>
                  <a:srgbClr val="000000"/>
                </a:solidFill>
                <a:uFillTx/>
                <a:latin typeface="Arial"/>
              </a:rPr>
              <a:t>13,3% пропускають справи через смартфон.</a:t>
            </a:r>
            <a:endParaRPr b="0" lang="uk-UA" sz="1800" strike="noStrike" u="none">
              <a:solidFill>
                <a:srgbClr val="ffffff"/>
              </a:solidFill>
              <a:uFillTx/>
              <a:latin typeface="Arial"/>
            </a:endParaRPr>
          </a:p>
          <a:p>
            <a:endParaRPr b="0" lang="uk-UA" sz="1800" strike="noStrike" u="none">
              <a:solidFill>
                <a:srgbClr val="ffffff"/>
              </a:solidFill>
              <a:uFillTx/>
              <a:latin typeface="Arial"/>
            </a:endParaRPr>
          </a:p>
          <a:p>
            <a:endParaRPr b="0" lang="uk-UA" sz="18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r>
              <a:rPr b="0" lang="uk-UA" sz="4400" strike="noStrike" u="none">
                <a:solidFill>
                  <a:srgbClr val="000000"/>
                </a:solidFill>
                <a:uFillTx/>
                <a:latin typeface="Arial"/>
              </a:rPr>
              <a:t>Фактори тривожності</a:t>
            </a:r>
            <a:endParaRPr b="0" lang="uk-UA" sz="4400" strike="noStrike" u="none">
              <a:solidFill>
                <a:srgbClr val="000000"/>
              </a:solidFill>
              <a:uFillTx/>
              <a:latin typeface="Arial"/>
            </a:endParaRPr>
          </a:p>
        </p:txBody>
      </p:sp>
      <p:sp>
        <p:nvSpPr>
          <p:cNvPr id="40" name=""/>
          <p:cNvSpPr txBox="1"/>
          <p:nvPr/>
        </p:nvSpPr>
        <p:spPr>
          <a:xfrm>
            <a:off x="0" y="1260000"/>
            <a:ext cx="10080000" cy="4680000"/>
          </a:xfrm>
          <a:prstGeom prst="rect">
            <a:avLst/>
          </a:prstGeom>
          <a:noFill/>
          <a:ln w="0">
            <a:noFill/>
          </a:ln>
        </p:spPr>
        <p:txBody>
          <a:bodyPr lIns="90000" rIns="90000" tIns="45000" bIns="45000" anchor="t">
            <a:noAutofit/>
          </a:bodyPr>
          <a:p>
            <a:r>
              <a:rPr b="0" lang="uk-UA" sz="1600" strike="noStrike" u="none">
                <a:solidFill>
                  <a:srgbClr val="000000"/>
                </a:solidFill>
                <a:uFillTx/>
                <a:latin typeface="Times New Roman"/>
              </a:rPr>
              <a:t>Фактори, що викликають тривожність у контексті залежності від гаджетів, включають:</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Звикання (37,9%): Постійна потреба користуватися гаджетом через сформовану залежність, що викликає неспокій при його відсутності.</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Інформаційне перевантаження (38,2%): Надмірний потік інформації з соцмереж, новин чи повідомлень, який перевантажує психіку та сприяє стресу.</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Відсутність фізичної активності (41,7%): Сидячий спосіб життя через тривале використання гаджетів, що негативно впливає на психоемоційний стан.</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Погані новини (32,6%): Часте зіткнення з негативним контентом у медіа чи соцмережах, що підсилює тривогу та песимізм.</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Страх втрати зв’язку (19,3%): Паніка через несправність гаджета, відсутність мережі чи неможливість бути онлайн, пов’язана з номофобією.</a:t>
            </a:r>
            <a:endParaRPr b="0" lang="uk-UA" sz="1600" strike="noStrike" u="none">
              <a:solidFill>
                <a:srgbClr val="ffffff"/>
              </a:solidFill>
              <a:uFillTx/>
              <a:latin typeface="Arial"/>
            </a:endParaRPr>
          </a:p>
          <a:p>
            <a:endParaRPr b="0" lang="uk-UA" sz="18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r>
              <a:rPr b="0" lang="uk-UA" sz="4400" strike="noStrike" u="none">
                <a:solidFill>
                  <a:srgbClr val="000000"/>
                </a:solidFill>
                <a:uFillTx/>
                <a:latin typeface="Arial"/>
              </a:rPr>
              <a:t>Методи боротьби з тривожністю</a:t>
            </a:r>
            <a:endParaRPr b="0" lang="uk-UA" sz="4400" strike="noStrike" u="none">
              <a:solidFill>
                <a:srgbClr val="000000"/>
              </a:solidFill>
              <a:uFillTx/>
              <a:latin typeface="Arial"/>
            </a:endParaRPr>
          </a:p>
        </p:txBody>
      </p:sp>
      <p:sp>
        <p:nvSpPr>
          <p:cNvPr id="42" name=""/>
          <p:cNvSpPr txBox="1"/>
          <p:nvPr/>
        </p:nvSpPr>
        <p:spPr>
          <a:xfrm>
            <a:off x="0" y="1080000"/>
            <a:ext cx="9900000" cy="4500000"/>
          </a:xfrm>
          <a:prstGeom prst="rect">
            <a:avLst/>
          </a:prstGeom>
          <a:noFill/>
          <a:ln w="0">
            <a:noFill/>
          </a:ln>
        </p:spPr>
        <p:txBody>
          <a:bodyPr lIns="90000" rIns="90000" tIns="45000" bIns="45000" anchor="t">
            <a:noAutofit/>
          </a:bodyPr>
          <a:p>
            <a:r>
              <a:rPr b="0" lang="uk-UA" sz="1600" strike="noStrike" u="none">
                <a:solidFill>
                  <a:srgbClr val="000000"/>
                </a:solidFill>
                <a:uFillTx/>
                <a:latin typeface="Times New Roman"/>
              </a:rPr>
              <a:t>Методи боротьби з тривожністю від гаджет-залежності</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Живе спілкування (64,1%): Зменшує ізоляцію, відволікає від гаджетів.</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Фільми та музика (53,2%): Розслаблення за помірного використання.</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Прогулянки (52,7%): Знижують стрес, сприяють детоксикації.</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Читання книг (37,9%): Відволікає від екранів, знижує тривогу.</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Спорт (32,5%): Покращує настрій через ендорфіни.</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Рекомендації:</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Цифрова детоксикація (53,3% відчувають покращення): Обмеження гаджетів, прогулянки без телефону.</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Самоконтроль: Правила користування (не перевіряти телефон під час їжі/сну).</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Просвітництво: Бесіди про шкоду надмірного використання.</a:t>
            </a:r>
            <a:endParaRPr b="0" lang="uk-UA" sz="1600" strike="noStrike" u="none">
              <a:solidFill>
                <a:srgbClr val="ffffff"/>
              </a:solidFill>
              <a:uFillTx/>
              <a:latin typeface="Arial"/>
            </a:endParaRPr>
          </a:p>
          <a:p>
            <a:r>
              <a:rPr b="0" lang="uk-UA" sz="1600" strike="noStrike" u="none">
                <a:solidFill>
                  <a:srgbClr val="000000"/>
                </a:solidFill>
                <a:uFillTx/>
                <a:latin typeface="Times New Roman"/>
              </a:rPr>
              <a:t>Підтримка: Емоційний контакт, заохочення до хобі.</a:t>
            </a:r>
            <a:endParaRPr b="0" lang="uk-UA" sz="1600" strike="noStrike" u="none">
              <a:solidFill>
                <a:srgbClr val="ffffff"/>
              </a:solidFill>
              <a:uFillTx/>
              <a:latin typeface="Arial"/>
            </a:endParaRPr>
          </a:p>
          <a:p>
            <a:endParaRPr b="0" lang="uk-UA" sz="18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spcBef>
                <a:spcPts val="1191"/>
              </a:spcBef>
              <a:spcAft>
                <a:spcPts val="992"/>
              </a:spcAft>
              <a:buNone/>
            </a:pPr>
            <a:r>
              <a:rPr b="0" lang="uk-UA" sz="4400" strike="noStrike" u="none">
                <a:solidFill>
                  <a:srgbClr val="000000"/>
                </a:solidFill>
                <a:uFillTx/>
                <a:latin typeface="Times New Roman"/>
              </a:rPr>
              <a:t>Профілактика гаджет-залежності</a:t>
            </a:r>
            <a:br>
              <a:rPr sz="1000"/>
            </a:br>
            <a:endParaRPr b="0" lang="uk-UA" sz="4400" strike="noStrike" u="none">
              <a:solidFill>
                <a:srgbClr val="000000"/>
              </a:solidFill>
              <a:uFillTx/>
              <a:latin typeface="Arial"/>
            </a:endParaRPr>
          </a:p>
        </p:txBody>
      </p:sp>
      <p:sp>
        <p:nvSpPr>
          <p:cNvPr id="44" name=""/>
          <p:cNvSpPr txBox="1"/>
          <p:nvPr/>
        </p:nvSpPr>
        <p:spPr>
          <a:xfrm>
            <a:off x="180000" y="1080000"/>
            <a:ext cx="9720000" cy="4320000"/>
          </a:xfrm>
          <a:prstGeom prst="rect">
            <a:avLst/>
          </a:prstGeom>
          <a:noFill/>
          <a:ln w="0">
            <a:noFill/>
          </a:ln>
        </p:spPr>
        <p:txBody>
          <a:bodyPr lIns="90000" rIns="90000" tIns="45000" bIns="45000" anchor="t">
            <a:noAutofit/>
          </a:bodyPr>
          <a:p>
            <a:r>
              <a:rPr b="0" lang="uk-UA" sz="1600" strike="noStrike" u="none">
                <a:solidFill>
                  <a:srgbClr val="000000"/>
                </a:solidFill>
                <a:uFillTx/>
                <a:latin typeface="Times New Roman"/>
              </a:rPr>
              <a:t>Профілактика гаджет-залежності</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Обмеження часу: Встановити чіткі ліміти на використання гаджетів.</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Цифрова детоксикація: Прогулянки без телефону, відмова від гаджетів у певні години.</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Живе спілкування: Сприяти реальним контактам із друзями та родиною.</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Фізична активність: Заняття спортом, прогулянки для зниження стресу.</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Просвітницька робота: Бесіди та тренінги про шкоду залежності.</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Сприятливе середовище: Підтримка батьків, заохочення до хобі та навчання.</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Самоконтроль: Навчити дітей свідомо керувати часом із гаджетами.</a:t>
            </a:r>
            <a:endParaRPr b="0" lang="uk-UA" sz="1600" strike="noStrike" u="none">
              <a:solidFill>
                <a:srgbClr val="000000"/>
              </a:solidFill>
              <a:uFillTx/>
              <a:latin typeface="Arial"/>
            </a:endParaRPr>
          </a:p>
          <a:p>
            <a:endParaRPr b="0" lang="uk-UA" sz="16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45" name="PlaceHolder 1"/>
          <p:cNvSpPr>
            <a:spLocks noGrp="1"/>
          </p:cNvSpPr>
          <p:nvPr>
            <p:ph type="title"/>
          </p:nvPr>
        </p:nvSpPr>
        <p:spPr>
          <a:xfrm>
            <a:off x="468360" y="540000"/>
            <a:ext cx="9071640" cy="1250280"/>
          </a:xfrm>
          <a:prstGeom prst="rect">
            <a:avLst/>
          </a:prstGeom>
          <a:noFill/>
          <a:ln w="0">
            <a:noFill/>
          </a:ln>
        </p:spPr>
        <p:txBody>
          <a:bodyPr lIns="0" rIns="0" tIns="0" bIns="0" anchor="ctr">
            <a:noAutofit/>
          </a:bodyPr>
          <a:p>
            <a:pPr indent="0" algn="ctr">
              <a:buNone/>
            </a:pPr>
            <a:r>
              <a:rPr b="0" lang="uk-UA" sz="4400" strike="noStrike" u="none">
                <a:solidFill>
                  <a:srgbClr val="000000"/>
                </a:solidFill>
                <a:uFillTx/>
                <a:latin typeface="Arial"/>
              </a:rPr>
              <a:t>Правила безпечного користування</a:t>
            </a:r>
            <a:br>
              <a:rPr sz="4400"/>
            </a:br>
            <a:endParaRPr b="0" lang="uk-UA" sz="4400" strike="noStrike" u="none">
              <a:solidFill>
                <a:srgbClr val="000000"/>
              </a:solidFill>
              <a:uFillTx/>
              <a:latin typeface="Arial"/>
            </a:endParaRPr>
          </a:p>
        </p:txBody>
      </p:sp>
      <p:sp>
        <p:nvSpPr>
          <p:cNvPr id="46" name=""/>
          <p:cNvSpPr txBox="1"/>
          <p:nvPr/>
        </p:nvSpPr>
        <p:spPr>
          <a:xfrm>
            <a:off x="900000" y="2520000"/>
            <a:ext cx="10080000" cy="4500000"/>
          </a:xfrm>
          <a:prstGeom prst="rect">
            <a:avLst/>
          </a:prstGeom>
          <a:noFill/>
          <a:ln w="0">
            <a:noFill/>
          </a:ln>
        </p:spPr>
        <p:txBody>
          <a:bodyPr lIns="90000" rIns="90000" tIns="45000" bIns="45000" anchor="t">
            <a:noAutofit/>
          </a:bodyPr>
          <a:p>
            <a:pPr marL="216000" indent="-216000">
              <a:buClr>
                <a:srgbClr val="000000"/>
              </a:buClr>
              <a:buFont typeface="OpenSymbol"/>
              <a:buAutoNum type="arabicParenR"/>
            </a:pPr>
            <a:r>
              <a:rPr b="0" lang="uk-UA" sz="1800" strike="noStrike" u="none">
                <a:solidFill>
                  <a:srgbClr val="000000"/>
                </a:solidFill>
                <a:uFillTx/>
                <a:latin typeface="Arial"/>
              </a:rPr>
              <a:t>Використовувати навушники для розмов.</a:t>
            </a:r>
            <a:endParaRPr b="0" lang="uk-UA" sz="1800" strike="noStrike" u="none">
              <a:solidFill>
                <a:srgbClr val="000000"/>
              </a:solidFill>
              <a:uFillTx/>
              <a:latin typeface="Arial"/>
            </a:endParaRPr>
          </a:p>
          <a:p>
            <a:pPr marL="216000" indent="-216000">
              <a:buClr>
                <a:srgbClr val="000000"/>
              </a:buClr>
              <a:buFont typeface="OpenSymbol"/>
              <a:buAutoNum type="arabicParenR"/>
            </a:pPr>
            <a:r>
              <a:rPr b="0" lang="uk-UA" sz="1800" strike="noStrike" u="none">
                <a:solidFill>
                  <a:srgbClr val="000000"/>
                </a:solidFill>
                <a:uFillTx/>
                <a:latin typeface="Arial"/>
              </a:rPr>
              <a:t>Тримати телефон на відстані 2 м від ліжка.</a:t>
            </a:r>
            <a:endParaRPr b="0" lang="uk-UA" sz="1800" strike="noStrike" u="none">
              <a:solidFill>
                <a:srgbClr val="000000"/>
              </a:solidFill>
              <a:uFillTx/>
              <a:latin typeface="Arial"/>
            </a:endParaRPr>
          </a:p>
          <a:p>
            <a:pPr marL="216000" indent="-216000">
              <a:buClr>
                <a:srgbClr val="000000"/>
              </a:buClr>
              <a:buFont typeface="OpenSymbol"/>
              <a:buAutoNum type="arabicParenR"/>
            </a:pPr>
            <a:r>
              <a:rPr b="0" lang="uk-UA" sz="1800" strike="noStrike" u="none">
                <a:solidFill>
                  <a:srgbClr val="000000"/>
                </a:solidFill>
                <a:uFillTx/>
                <a:latin typeface="Arial"/>
              </a:rPr>
              <a:t>Обмежувати розмови до 3 хвилин із перервами.</a:t>
            </a:r>
            <a:endParaRPr b="0" lang="uk-UA" sz="1800" strike="noStrike" u="none">
              <a:solidFill>
                <a:srgbClr val="000000"/>
              </a:solidFill>
              <a:uFillTx/>
              <a:latin typeface="Arial"/>
            </a:endParaRPr>
          </a:p>
          <a:p>
            <a:pPr marL="216000" indent="-216000">
              <a:buClr>
                <a:srgbClr val="000000"/>
              </a:buClr>
              <a:buFont typeface="OpenSymbol"/>
              <a:buAutoNum type="arabicParenR"/>
            </a:pPr>
            <a:r>
              <a:rPr b="0" lang="uk-UA" sz="1800" strike="noStrike" u="none">
                <a:solidFill>
                  <a:srgbClr val="000000"/>
                </a:solidFill>
                <a:uFillTx/>
                <a:latin typeface="Arial"/>
              </a:rPr>
              <a:t>Уникати використання в транспорті чи підвалах.</a:t>
            </a:r>
            <a:endParaRPr b="0" lang="uk-UA" sz="1800" strike="noStrike" u="none">
              <a:solidFill>
                <a:srgbClr val="000000"/>
              </a:solidFill>
              <a:uFillTx/>
              <a:latin typeface="Arial"/>
            </a:endParaRPr>
          </a:p>
          <a:p>
            <a:pPr marL="216000" indent="-216000">
              <a:buClr>
                <a:srgbClr val="000000"/>
              </a:buClr>
              <a:buFont typeface="OpenSymbol"/>
              <a:buAutoNum type="arabicParenR"/>
            </a:pPr>
            <a:r>
              <a:rPr b="0" lang="uk-UA" sz="1800" strike="noStrike" u="none">
                <a:solidFill>
                  <a:srgbClr val="000000"/>
                </a:solidFill>
                <a:uFillTx/>
                <a:latin typeface="Arial"/>
              </a:rPr>
              <a:t>Обирати сертифіковані моделі телефонів.</a:t>
            </a:r>
            <a:endParaRPr b="0" lang="uk-UA" sz="1800" strike="noStrike" u="none">
              <a:solidFill>
                <a:srgbClr val="000000"/>
              </a:solidFill>
              <a:uFillTx/>
              <a:latin typeface="Arial"/>
            </a:endParaRPr>
          </a:p>
          <a:p>
            <a:pPr marL="216000" indent="-216000">
              <a:buClr>
                <a:srgbClr val="000000"/>
              </a:buClr>
              <a:buFont typeface="OpenSymbol"/>
              <a:buAutoNum type="arabicParenR"/>
            </a:pPr>
            <a:endParaRPr b="0" lang="uk-UA"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r>
              <a:rPr b="0" lang="uk-UA" sz="4400" strike="noStrike" u="none">
                <a:solidFill>
                  <a:srgbClr val="000000"/>
                </a:solidFill>
                <a:uFillTx/>
                <a:latin typeface="Arial"/>
              </a:rPr>
              <a:t>Висновки</a:t>
            </a:r>
            <a:endParaRPr b="0" lang="uk-UA" sz="4400" strike="noStrike" u="none">
              <a:solidFill>
                <a:srgbClr val="000000"/>
              </a:solidFill>
              <a:uFillTx/>
              <a:latin typeface="Arial"/>
            </a:endParaRPr>
          </a:p>
        </p:txBody>
      </p:sp>
      <p:sp>
        <p:nvSpPr>
          <p:cNvPr id="48" name=""/>
          <p:cNvSpPr txBox="1"/>
          <p:nvPr/>
        </p:nvSpPr>
        <p:spPr>
          <a:xfrm>
            <a:off x="180000" y="1440000"/>
            <a:ext cx="9540000" cy="3960000"/>
          </a:xfrm>
          <a:prstGeom prst="rect">
            <a:avLst/>
          </a:prstGeom>
          <a:noFill/>
          <a:ln w="0">
            <a:noFill/>
          </a:ln>
        </p:spPr>
        <p:txBody>
          <a:bodyPr lIns="90000" rIns="90000" tIns="45000" bIns="45000" anchor="t">
            <a:noAutofit/>
          </a:bodyPr>
          <a:p>
            <a:r>
              <a:rPr b="0" lang="uk-UA" sz="2400" strike="noStrike" u="none">
                <a:solidFill>
                  <a:srgbClr val="000000"/>
                </a:solidFill>
                <a:uFillTx/>
                <a:latin typeface="Times New Roman"/>
              </a:rPr>
              <a:t>Залежність від гаджетів стала серйозною проблемою сучасного суспільства. Надмірне використання смартфонів, планшетів і комп’ютерів негативно впливає на психічне здоров’я, порушує сон, зменшує живе спілкування та концентрацію. Щоб уникнути цієї залежності, важливо встановлювати межі у користуванні гаджетами, приділяти більше часу фізичній активності, хобі та спілкуванню в реальному житті.</a:t>
            </a:r>
            <a:r>
              <a:rPr b="0" lang="uk-UA" sz="2400" strike="noStrike" u="none">
                <a:solidFill>
                  <a:srgbClr val="ffffff"/>
                </a:solidFill>
                <a:uFillTx/>
                <a:latin typeface="Arial"/>
              </a:rPr>
              <a:t> </a:t>
            </a:r>
            <a:endParaRPr b="0" lang="uk-UA" sz="2400" strike="noStrike" u="none">
              <a:solidFill>
                <a:srgbClr val="ffffff"/>
              </a:solidFill>
              <a:uFillTx/>
              <a:latin typeface="Arial"/>
            </a:endParaRPr>
          </a:p>
          <a:p>
            <a:endParaRPr b="0" lang="uk-UA" sz="16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16"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r>
              <a:rPr b="0" lang="uk-UA" sz="4400" strike="noStrike" u="none">
                <a:solidFill>
                  <a:srgbClr val="000000"/>
                </a:solidFill>
                <a:uFillTx/>
                <a:latin typeface="Times New Roman"/>
              </a:rPr>
              <a:t>ВСТУП</a:t>
            </a:r>
            <a:endParaRPr b="0" lang="uk-UA" sz="4400" strike="noStrike" u="none">
              <a:solidFill>
                <a:srgbClr val="000000"/>
              </a:solidFill>
              <a:uFillTx/>
              <a:latin typeface="Times New Roman"/>
            </a:endParaRPr>
          </a:p>
        </p:txBody>
      </p:sp>
      <p:sp>
        <p:nvSpPr>
          <p:cNvPr id="17" name=""/>
          <p:cNvSpPr txBox="1"/>
          <p:nvPr/>
        </p:nvSpPr>
        <p:spPr>
          <a:xfrm>
            <a:off x="540000" y="1172520"/>
            <a:ext cx="8820000" cy="4470840"/>
          </a:xfrm>
          <a:prstGeom prst="rect">
            <a:avLst/>
          </a:prstGeom>
          <a:noFill/>
          <a:ln w="0">
            <a:noFill/>
          </a:ln>
        </p:spPr>
        <p:txBody>
          <a:bodyPr lIns="90000" rIns="90000" tIns="45000" bIns="45000" anchor="t">
            <a:noAutofit/>
          </a:bodyPr>
          <a:p>
            <a:r>
              <a:rPr b="0" lang="uk-UA" sz="2400" strike="noStrike" u="none">
                <a:solidFill>
                  <a:srgbClr val="000000"/>
                </a:solidFill>
                <a:uFillTx/>
                <a:latin typeface="Times New Roman"/>
              </a:rPr>
              <a:t>1. Актуальність теми</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2. Наслідки гаджет-залежності </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3. Ознаки залежності</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4.  Компоненти адикції</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5. Статистика використання гаджетів</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6. Технострес</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7.  Номофобія</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8. Профілактика гаджет-залежності</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9. Правила безпечного користуівання</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10. Висновки</a:t>
            </a:r>
            <a:endParaRPr b="0" lang="uk-UA" sz="2400" strike="noStrike" u="none">
              <a:solidFill>
                <a:srgbClr val="000000"/>
              </a:solidFill>
              <a:uFillTx/>
              <a:latin typeface="Times New Roman"/>
            </a:endParaRPr>
          </a:p>
          <a:p>
            <a:r>
              <a:rPr b="0" lang="uk-UA" sz="2400" strike="noStrike" u="none">
                <a:solidFill>
                  <a:srgbClr val="000000"/>
                </a:solidFill>
                <a:uFillTx/>
                <a:latin typeface="Times New Roman"/>
              </a:rPr>
              <a:t>11. Питання для опитування</a:t>
            </a:r>
            <a:endParaRPr b="0" lang="uk-UA" sz="2400" strike="noStrike" u="none">
              <a:solidFill>
                <a:srgbClr val="000000"/>
              </a:solidFill>
              <a:uFillTx/>
              <a:latin typeface="Times New Roman"/>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buNone/>
            </a:pPr>
            <a:r>
              <a:rPr b="0" lang="uk-UA" sz="3200" strike="noStrike" u="none">
                <a:solidFill>
                  <a:srgbClr val="000000"/>
                </a:solidFill>
                <a:uFillTx/>
                <a:latin typeface="Arial"/>
              </a:rPr>
              <a:t>Актуальність теми</a:t>
            </a:r>
            <a:endParaRPr b="0" lang="uk-UA" sz="3200" strike="noStrike" u="none">
              <a:solidFill>
                <a:srgbClr val="000000"/>
              </a:solidFill>
              <a:uFillTx/>
              <a:latin typeface="Arial"/>
            </a:endParaRPr>
          </a:p>
        </p:txBody>
      </p:sp>
      <p:sp>
        <p:nvSpPr>
          <p:cNvPr id="19" name="PlaceHolder 2"/>
          <p:cNvSpPr>
            <a:spLocks noGrp="1"/>
          </p:cNvSpPr>
          <p:nvPr>
            <p:ph/>
          </p:nvPr>
        </p:nvSpPr>
        <p:spPr>
          <a:xfrm>
            <a:off x="504000" y="1352520"/>
            <a:ext cx="9071640" cy="3687480"/>
          </a:xfrm>
          <a:prstGeom prst="rect">
            <a:avLst/>
          </a:prstGeom>
          <a:noFill/>
          <a:ln w="0">
            <a:noFill/>
          </a:ln>
        </p:spPr>
        <p:txBody>
          <a:bodyPr lIns="0" rIns="0" tIns="0" bIns="0" anchor="t">
            <a:normAutofit fontScale="92500" lnSpcReduction="19999"/>
          </a:bodyPr>
          <a:p>
            <a:pPr marL="432000" indent="0">
              <a:spcBef>
                <a:spcPts val="1417"/>
              </a:spcBef>
              <a:buNone/>
            </a:pPr>
            <a:r>
              <a:rPr b="0" lang="uk-UA" sz="2000" strike="noStrike" u="none">
                <a:solidFill>
                  <a:srgbClr val="000000"/>
                </a:solidFill>
                <a:uFillTx/>
                <a:latin typeface="Arial"/>
              </a:rPr>
              <a:t>У зв’язку зі стрімким розвитком Інтернет-технологій і штучного інтелекту актуалізувалась проблема гаджет-залежності. Найпоширенішою її формою є залежність від смартфону — неофіційно визнаної хвороби ХХІ століття. Такі терміни, як номофобія, технострес, синдром електронного екрану, хоча й з’явилися нещодавно, уже набули широкого поширення. Гаджети та Інтернет стали невід’ємною частиною життя, забезпечуючи зручний доступ до інформації й розваг. Водночас зловживання ними може спричинити залежність і мати негативні наслідки.Особливо вразливими є підлітки через особливості розвитку й несформовану особистість. Нехімічні залежності, включно з гаджет-залежністю, можуть спричинити психосоматичні розлади, соціальну дезадаптацію та особистісні зміни (підвищену тривожність, агресивність тощо). Дослідження вказують на зв’язок між залежністю від смартфону й депресією, стресом, низькою самооцінкою.</a:t>
            </a:r>
            <a:endParaRPr b="0" lang="uk-UA" sz="2000" strike="noStrike" u="none">
              <a:solidFill>
                <a:srgbClr val="000000"/>
              </a:solidFill>
              <a:uFillTx/>
              <a:latin typeface="Arial"/>
            </a:endParaRPr>
          </a:p>
          <a:p>
            <a:pPr marL="432000" indent="0">
              <a:spcBef>
                <a:spcPts val="1417"/>
              </a:spcBef>
              <a:buNone/>
            </a:pPr>
            <a:endParaRPr b="0" lang="uk-UA" sz="32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504000" y="226080"/>
            <a:ext cx="9071640" cy="946440"/>
          </a:xfrm>
          <a:prstGeom prst="rect">
            <a:avLst/>
          </a:prstGeom>
          <a:noFill/>
          <a:ln w="0">
            <a:noFill/>
          </a:ln>
        </p:spPr>
        <p:txBody>
          <a:bodyPr lIns="0" rIns="0" tIns="0" bIns="0" anchor="ctr">
            <a:noAutofit/>
          </a:bodyPr>
          <a:p>
            <a:pPr indent="0" algn="ctr">
              <a:lnSpc>
                <a:spcPct val="100000"/>
              </a:lnSpc>
              <a:buNone/>
            </a:pPr>
            <a:r>
              <a:rPr b="0" lang="uk-UA" sz="3600" strike="noStrike" u="none">
                <a:solidFill>
                  <a:srgbClr val="000000"/>
                </a:solidFill>
                <a:uFillTx/>
                <a:latin typeface="Times New Roman"/>
              </a:rPr>
              <a:t>Наслідки гаджет-залежності</a:t>
            </a:r>
            <a:endParaRPr b="0" lang="uk-UA" sz="3600" strike="noStrike" u="none">
              <a:solidFill>
                <a:srgbClr val="000000"/>
              </a:solidFill>
              <a:uFillTx/>
              <a:latin typeface="Arial"/>
            </a:endParaRPr>
          </a:p>
        </p:txBody>
      </p:sp>
      <p:sp>
        <p:nvSpPr>
          <p:cNvPr id="21" name=""/>
          <p:cNvSpPr txBox="1"/>
          <p:nvPr/>
        </p:nvSpPr>
        <p:spPr>
          <a:xfrm>
            <a:off x="360000" y="1080000"/>
            <a:ext cx="9000000" cy="3929760"/>
          </a:xfrm>
          <a:prstGeom prst="rect">
            <a:avLst/>
          </a:prstGeom>
          <a:noFill/>
          <a:ln w="0">
            <a:noFill/>
          </a:ln>
        </p:spPr>
        <p:txBody>
          <a:bodyPr lIns="90000" rIns="90000" tIns="45000" bIns="45000" anchor="t">
            <a:noAutofit/>
          </a:bodyPr>
          <a:p>
            <a:r>
              <a:rPr b="0" lang="uk-UA" sz="1800" strike="noStrike" u="none">
                <a:solidFill>
                  <a:srgbClr val="000000"/>
                </a:solidFill>
                <a:uFillTx/>
                <a:latin typeface="Arial"/>
              </a:rPr>
              <a:t>Фізіологічні та психічні наслідки:</a:t>
            </a:r>
            <a:endParaRPr b="0" lang="uk-UA" sz="1800" strike="noStrike" u="none">
              <a:solidFill>
                <a:srgbClr val="000000"/>
              </a:solidFill>
              <a:uFillTx/>
              <a:latin typeface="Arial"/>
            </a:endParaRPr>
          </a:p>
          <a:p>
            <a:endParaRPr b="0" lang="uk-UA" sz="1800" strike="noStrike" u="none">
              <a:solidFill>
                <a:srgbClr val="000000"/>
              </a:solidFill>
              <a:uFillTx/>
              <a:latin typeface="Arial"/>
            </a:endParaRPr>
          </a:p>
          <a:p>
            <a:r>
              <a:rPr b="0" lang="uk-UA" sz="1800" strike="noStrike" u="none">
                <a:solidFill>
                  <a:srgbClr val="000000"/>
                </a:solidFill>
                <a:uFillTx/>
                <a:latin typeface="Arial"/>
              </a:rPr>
              <a:t>Психосоматичні та соматичні розлади (безсоння, виснаження, проблеми з харчуванням, фізична пасивність, порушення сну, втома).</a:t>
            </a:r>
            <a:endParaRPr b="0" lang="uk-UA" sz="1800" strike="noStrike" u="none">
              <a:solidFill>
                <a:srgbClr val="000000"/>
              </a:solidFill>
              <a:uFillTx/>
              <a:latin typeface="Arial"/>
            </a:endParaRPr>
          </a:p>
          <a:p>
            <a:endParaRPr b="0" lang="uk-UA" sz="1800" strike="noStrike" u="none">
              <a:solidFill>
                <a:srgbClr val="000000"/>
              </a:solidFill>
              <a:uFillTx/>
              <a:latin typeface="Arial"/>
            </a:endParaRPr>
          </a:p>
          <a:p>
            <a:r>
              <a:rPr b="0" lang="uk-UA" sz="1800" strike="noStrike" u="none">
                <a:solidFill>
                  <a:srgbClr val="000000"/>
                </a:solidFill>
                <a:uFillTx/>
                <a:latin typeface="Arial"/>
              </a:rPr>
              <a:t>Виснаження нервової системи (вигорання, порушення концентрації уваги).</a:t>
            </a:r>
            <a:endParaRPr b="0" lang="uk-UA" sz="1800" strike="noStrike" u="none">
              <a:solidFill>
                <a:srgbClr val="000000"/>
              </a:solidFill>
              <a:uFillTx/>
              <a:latin typeface="Arial"/>
            </a:endParaRPr>
          </a:p>
          <a:p>
            <a:endParaRPr b="0" lang="uk-UA" sz="1800" strike="noStrike" u="none">
              <a:solidFill>
                <a:srgbClr val="000000"/>
              </a:solidFill>
              <a:uFillTx/>
              <a:latin typeface="Arial"/>
            </a:endParaRPr>
          </a:p>
          <a:p>
            <a:r>
              <a:rPr b="0" lang="uk-UA" sz="1800" strike="noStrike" u="none">
                <a:solidFill>
                  <a:srgbClr val="000000"/>
                </a:solidFill>
                <a:uFillTx/>
                <a:latin typeface="Arial"/>
              </a:rPr>
              <a:t>Ментальні розлади: депресія, тривожність, стрес, низька самооцінка, ізоляція, гнів.</a:t>
            </a:r>
            <a:endParaRPr b="0" lang="uk-UA" sz="1800" strike="noStrike" u="none">
              <a:solidFill>
                <a:srgbClr val="000000"/>
              </a:solidFill>
              <a:uFillTx/>
              <a:latin typeface="Arial"/>
            </a:endParaRPr>
          </a:p>
          <a:p>
            <a:endParaRPr b="0" lang="uk-UA" sz="1800" strike="noStrike" u="none">
              <a:solidFill>
                <a:srgbClr val="000000"/>
              </a:solidFill>
              <a:uFillTx/>
              <a:latin typeface="Arial"/>
            </a:endParaRPr>
          </a:p>
          <a:p>
            <a:r>
              <a:rPr b="0" lang="uk-UA" sz="1800" strike="noStrike" u="none">
                <a:solidFill>
                  <a:srgbClr val="000000"/>
                </a:solidFill>
                <a:uFillTx/>
                <a:latin typeface="Arial"/>
              </a:rPr>
              <a:t>Симптоми техностресу: паніка, фрустрація, дратівливість, зниження мотивації, погіршення здоров’я.</a:t>
            </a:r>
            <a:endParaRPr b="0" lang="uk-UA" sz="1800" strike="noStrike" u="none">
              <a:solidFill>
                <a:srgbClr val="000000"/>
              </a:solidFill>
              <a:uFillTx/>
              <a:latin typeface="Arial"/>
            </a:endParaRPr>
          </a:p>
          <a:p>
            <a:endParaRPr b="0" lang="uk-UA" sz="1800" strike="noStrike" u="none">
              <a:solidFill>
                <a:srgbClr val="000000"/>
              </a:solidFill>
              <a:uFillTx/>
              <a:latin typeface="Arial"/>
            </a:endParaRPr>
          </a:p>
          <a:p>
            <a:r>
              <a:rPr b="0" lang="uk-UA" sz="1800" strike="noStrike" u="none">
                <a:solidFill>
                  <a:srgbClr val="000000"/>
                </a:solidFill>
                <a:uFillTx/>
                <a:latin typeface="Arial"/>
              </a:rPr>
              <a:t>Прояви абстиненції (занепокоєння, дратівливість при відмові від гаджету).</a:t>
            </a:r>
            <a:endParaRPr b="0" lang="uk-UA" sz="1800" strike="noStrike" u="none">
              <a:solidFill>
                <a:srgbClr val="000000"/>
              </a:solidFill>
              <a:uFillTx/>
              <a:latin typeface="Arial"/>
            </a:endParaRPr>
          </a:p>
          <a:p>
            <a:endParaRPr b="0" lang="uk-UA"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22" name=""/>
          <p:cNvSpPr txBox="1"/>
          <p:nvPr/>
        </p:nvSpPr>
        <p:spPr>
          <a:xfrm>
            <a:off x="180000" y="720000"/>
            <a:ext cx="9540000" cy="5580000"/>
          </a:xfrm>
          <a:prstGeom prst="rect">
            <a:avLst/>
          </a:prstGeom>
          <a:noFill/>
          <a:ln w="0">
            <a:noFill/>
          </a:ln>
        </p:spPr>
        <p:txBody>
          <a:bodyPr lIns="90000" rIns="90000" tIns="45000" bIns="45000" anchor="t">
            <a:noAutofit/>
          </a:bodyPr>
          <a:p>
            <a:pPr>
              <a:lnSpc>
                <a:spcPct val="100000"/>
              </a:lnSpc>
            </a:pPr>
            <a:r>
              <a:rPr b="0" lang="uk-UA" sz="1800" strike="noStrike" u="none">
                <a:solidFill>
                  <a:srgbClr val="000000"/>
                </a:solidFill>
                <a:uFillTx/>
                <a:latin typeface="Arial"/>
              </a:rPr>
              <a:t>Поведінкові наслідки:</a:t>
            </a:r>
            <a:endParaRPr b="0" lang="uk-UA" sz="1800" strike="noStrike" u="none">
              <a:solidFill>
                <a:srgbClr val="000000"/>
              </a:solidFill>
              <a:uFillTx/>
              <a:latin typeface="Arial"/>
            </a:endParaRPr>
          </a:p>
          <a:p>
            <a:pPr>
              <a:lnSpc>
                <a:spcPct val="100000"/>
              </a:lnSpc>
            </a:pP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Залежницька поведінка: нав’язливе бажання користуватися гаджетом, втрата контролю над часом.</a:t>
            </a: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Толерантність: потреба збільшувати тривалість використання для досягнення тогосамого ефекту.</a:t>
            </a: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Рецидив: повернення до надмірного користування після спроб обмеження.</a:t>
            </a: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Пріоритетність гаджету над іншими потребами (їжа, сон, живе спілкування).</a:t>
            </a: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Соціальні наслідки:</a:t>
            </a: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Соціальна дезадаптація: конфлікти з батьками, однолітками, втрата соціальних зв’язків.</a:t>
            </a: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Проблеми в навчанні/роботі: пропуски, виключення, низька успішність.</a:t>
            </a: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Сімейні конфлікти, девіантна поведінка.</a:t>
            </a: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Кібербулінг: зростання булінгу в цифровому середовищі.</a:t>
            </a:r>
            <a:endParaRPr b="0" lang="uk-UA" sz="1800" strike="noStrike" u="none">
              <a:solidFill>
                <a:srgbClr val="000000"/>
              </a:solidFill>
              <a:uFillTx/>
              <a:latin typeface="Arial"/>
            </a:endParaRPr>
          </a:p>
          <a:p>
            <a:pPr>
              <a:lnSpc>
                <a:spcPct val="100000"/>
              </a:lnSpc>
            </a:pPr>
            <a:r>
              <a:rPr b="0" lang="uk-UA" sz="1800" strike="noStrike" u="none">
                <a:solidFill>
                  <a:srgbClr val="000000"/>
                </a:solidFill>
                <a:uFillTx/>
                <a:latin typeface="Arial"/>
              </a:rPr>
              <a:t>Проблеми з образом тіла, розвиток розладів харчової поведінки (через соцмережі).</a:t>
            </a:r>
            <a:endParaRPr b="0" lang="uk-UA" sz="1800" strike="noStrike" u="none">
              <a:solidFill>
                <a:srgbClr val="000000"/>
              </a:solidFill>
              <a:uFillTx/>
              <a:latin typeface="Arial"/>
            </a:endParaRPr>
          </a:p>
          <a:p>
            <a:pPr>
              <a:lnSpc>
                <a:spcPct val="100000"/>
              </a:lnSpc>
            </a:pPr>
            <a:endParaRPr b="0" lang="uk-UA" sz="18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393840"/>
            <a:ext cx="9071640" cy="506160"/>
          </a:xfrm>
          <a:prstGeom prst="rect">
            <a:avLst/>
          </a:prstGeom>
          <a:noFill/>
          <a:ln w="0">
            <a:noFill/>
          </a:ln>
        </p:spPr>
        <p:txBody>
          <a:bodyPr lIns="0" rIns="0" tIns="0" bIns="0" anchor="ctr">
            <a:noAutofit/>
          </a:bodyPr>
          <a:p>
            <a:pPr indent="0" algn="ctr">
              <a:buNone/>
            </a:pPr>
            <a:r>
              <a:rPr b="0" lang="uk-UA" sz="3600" strike="noStrike" u="none">
                <a:solidFill>
                  <a:srgbClr val="000000"/>
                </a:solidFill>
                <a:uFillTx/>
                <a:latin typeface="Times New Roman"/>
              </a:rPr>
              <a:t>Ознаки залежності</a:t>
            </a:r>
            <a:endParaRPr b="0" lang="uk-UA" sz="3600" strike="noStrike" u="none">
              <a:solidFill>
                <a:srgbClr val="000000"/>
              </a:solidFill>
              <a:uFillTx/>
              <a:latin typeface="Times New Roman"/>
            </a:endParaRPr>
          </a:p>
        </p:txBody>
      </p:sp>
      <p:sp>
        <p:nvSpPr>
          <p:cNvPr id="24" name=""/>
          <p:cNvSpPr txBox="1"/>
          <p:nvPr/>
        </p:nvSpPr>
        <p:spPr>
          <a:xfrm>
            <a:off x="360000" y="1221120"/>
            <a:ext cx="9360000" cy="4538880"/>
          </a:xfrm>
          <a:prstGeom prst="rect">
            <a:avLst/>
          </a:prstGeom>
          <a:noFill/>
          <a:ln w="0">
            <a:noFill/>
          </a:ln>
        </p:spPr>
        <p:txBody>
          <a:bodyPr lIns="90000" rIns="90000" tIns="45000" bIns="45000" anchor="t">
            <a:noAutofit/>
          </a:bodyPr>
          <a:p>
            <a:r>
              <a:rPr b="0" lang="uk-UA" sz="1600" strike="noStrike" u="none">
                <a:solidFill>
                  <a:srgbClr val="000000"/>
                </a:solidFill>
                <a:uFillTx/>
                <a:latin typeface="Times New Roman"/>
              </a:rPr>
              <a:t>1. Толерантність – поступове збільшення часу користування гаджетом для досягнення бажаного ефекту.</a:t>
            </a:r>
            <a:endParaRPr b="0" lang="uk-UA" sz="1600" strike="noStrike" u="none">
              <a:solidFill>
                <a:srgbClr val="000000"/>
              </a:solidFill>
              <a:uFillTx/>
              <a:latin typeface="Times New Roman"/>
            </a:endParaRPr>
          </a:p>
          <a:p>
            <a:r>
              <a:rPr b="0" lang="uk-UA" sz="1600" strike="noStrike" u="none">
                <a:solidFill>
                  <a:srgbClr val="000000"/>
                </a:solidFill>
                <a:uFillTx/>
                <a:latin typeface="Times New Roman"/>
              </a:rPr>
              <a:t>2. Нав’язливе бажання використовувати гаджет – постійна потреба взаємодії з пристроєм, навіть без реальної потреби.</a:t>
            </a:r>
            <a:endParaRPr b="0" lang="uk-UA" sz="1600" strike="noStrike" u="none">
              <a:solidFill>
                <a:srgbClr val="000000"/>
              </a:solidFill>
              <a:uFillTx/>
              <a:latin typeface="Times New Roman"/>
            </a:endParaRPr>
          </a:p>
          <a:p>
            <a:r>
              <a:rPr b="0" lang="uk-UA" sz="1600" strike="noStrike" u="none">
                <a:solidFill>
                  <a:srgbClr val="000000"/>
                </a:solidFill>
                <a:uFillTx/>
                <a:latin typeface="Times New Roman"/>
              </a:rPr>
              <a:t>3. Симптоми абстиненції – дискомфорт, дратівливість, тривожність у разі обмеження доступу до гаджету.</a:t>
            </a:r>
            <a:endParaRPr b="0" lang="uk-UA" sz="1600" strike="noStrike" u="none">
              <a:solidFill>
                <a:srgbClr val="000000"/>
              </a:solidFill>
              <a:uFillTx/>
              <a:latin typeface="Times New Roman"/>
            </a:endParaRPr>
          </a:p>
          <a:p>
            <a:r>
              <a:rPr b="0" lang="uk-UA" sz="1600" strike="noStrike" u="none">
                <a:solidFill>
                  <a:srgbClr val="000000"/>
                </a:solidFill>
                <a:uFillTx/>
                <a:latin typeface="Times New Roman"/>
              </a:rPr>
              <a:t>4. Пріоритетність – гаджет стає головною потребою, витісняючи інші важливі сфери життя (їжа, сон, спілкування).</a:t>
            </a:r>
            <a:endParaRPr b="0" lang="uk-UA" sz="1600" strike="noStrike" u="none">
              <a:solidFill>
                <a:srgbClr val="000000"/>
              </a:solidFill>
              <a:uFillTx/>
              <a:latin typeface="Times New Roman"/>
            </a:endParaRPr>
          </a:p>
          <a:p>
            <a:r>
              <a:rPr b="0" lang="uk-UA" sz="1600" strike="noStrike" u="none">
                <a:solidFill>
                  <a:srgbClr val="000000"/>
                </a:solidFill>
                <a:uFillTx/>
                <a:latin typeface="Times New Roman"/>
              </a:rPr>
              <a:t>5. Зміна настрою – підвищення настрою під час використання гаджету (ейфорія) та погіршення без нього.</a:t>
            </a:r>
            <a:endParaRPr b="0" lang="uk-UA" sz="1600" strike="noStrike" u="none">
              <a:solidFill>
                <a:srgbClr val="000000"/>
              </a:solidFill>
              <a:uFillTx/>
              <a:latin typeface="Times New Roman"/>
            </a:endParaRPr>
          </a:p>
          <a:p>
            <a:r>
              <a:rPr b="0" lang="uk-UA" sz="1600" strike="noStrike" u="none">
                <a:solidFill>
                  <a:srgbClr val="000000"/>
                </a:solidFill>
                <a:uFillTx/>
                <a:latin typeface="Times New Roman"/>
              </a:rPr>
              <a:t>6. Конфлікти – проблеми в сім’ї, навчанні, соціальному середовищі, пов’язані з надмірним користуванням гаджетами.</a:t>
            </a:r>
            <a:endParaRPr b="0" lang="uk-UA" sz="1600" strike="noStrike" u="none">
              <a:solidFill>
                <a:srgbClr val="000000"/>
              </a:solidFill>
              <a:uFillTx/>
              <a:latin typeface="Times New Roman"/>
            </a:endParaRPr>
          </a:p>
          <a:p>
            <a:r>
              <a:rPr b="0" lang="uk-UA" sz="1600" strike="noStrike" u="none">
                <a:solidFill>
                  <a:srgbClr val="000000"/>
                </a:solidFill>
                <a:uFillTx/>
                <a:latin typeface="Times New Roman"/>
              </a:rPr>
              <a:t>7. Рецидиви – повернення до надмірного використання гаджету після спроб контролю чи обмеження.</a:t>
            </a:r>
            <a:endParaRPr b="0" lang="uk-UA" sz="1600" strike="noStrike" u="none">
              <a:solidFill>
                <a:srgbClr val="000000"/>
              </a:solidFill>
              <a:uFillTx/>
              <a:latin typeface="Times New Roman"/>
            </a:endParaRPr>
          </a:p>
          <a:p>
            <a:r>
              <a:rPr b="0" lang="uk-UA" sz="1600" strike="noStrike" u="none">
                <a:solidFill>
                  <a:srgbClr val="000000"/>
                </a:solidFill>
                <a:uFillTx/>
                <a:latin typeface="Times New Roman"/>
              </a:rPr>
              <a:t>8. Знецінення реального життя – зосередженість на віртуальному просторі, ігнорування потреб організму та живого спілкування.</a:t>
            </a:r>
            <a:endParaRPr b="0" lang="uk-UA" sz="1600" strike="noStrike" u="none">
              <a:solidFill>
                <a:srgbClr val="000000"/>
              </a:solidFill>
              <a:uFillTx/>
              <a:latin typeface="Times New Roman"/>
            </a:endParaRPr>
          </a:p>
          <a:p>
            <a:r>
              <a:rPr b="0" lang="uk-UA" sz="1600" strike="noStrike" u="none">
                <a:solidFill>
                  <a:srgbClr val="000000"/>
                </a:solidFill>
                <a:uFillTx/>
                <a:latin typeface="Times New Roman"/>
              </a:rPr>
              <a:t>9. Сенсорна стимуляція – прагнення до постійної стимуляції через мультимедійні функції (відео, ігри, соцмережі).</a:t>
            </a:r>
            <a:endParaRPr b="0" lang="uk-UA" sz="1600" strike="noStrike" u="none">
              <a:solidFill>
                <a:srgbClr val="000000"/>
              </a:solidFill>
              <a:uFillTx/>
              <a:latin typeface="Times New Roman"/>
            </a:endParaRPr>
          </a:p>
          <a:p>
            <a:r>
              <a:rPr b="0" lang="uk-UA" sz="1600" strike="noStrike" u="none">
                <a:solidFill>
                  <a:srgbClr val="000000"/>
                </a:solidFill>
                <a:uFillTx/>
                <a:latin typeface="Times New Roman"/>
              </a:rPr>
              <a:t>10. Нездатність контролювати час – втрата відчуття часу під час користування гаджетом.</a:t>
            </a:r>
            <a:endParaRPr b="0" lang="uk-UA" sz="1600" strike="noStrike" u="none">
              <a:solidFill>
                <a:srgbClr val="000000"/>
              </a:solidFill>
              <a:uFillTx/>
              <a:latin typeface="Times New Roman"/>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25" name=""/>
          <p:cNvSpPr txBox="1"/>
          <p:nvPr/>
        </p:nvSpPr>
        <p:spPr>
          <a:xfrm>
            <a:off x="1980000" y="180000"/>
            <a:ext cx="6300000" cy="596160"/>
          </a:xfrm>
          <a:prstGeom prst="rect">
            <a:avLst/>
          </a:prstGeom>
          <a:noFill/>
          <a:ln w="0">
            <a:noFill/>
          </a:ln>
        </p:spPr>
        <p:txBody>
          <a:bodyPr lIns="90000" rIns="90000" tIns="45000" bIns="45000" anchor="t">
            <a:noAutofit/>
          </a:bodyPr>
          <a:p>
            <a:pPr algn="ctr"/>
            <a:r>
              <a:rPr b="0" lang="uk-UA" sz="3600" strike="noStrike" u="none">
                <a:solidFill>
                  <a:srgbClr val="000000"/>
                </a:solidFill>
                <a:uFillTx/>
                <a:latin typeface="Times New Roman"/>
              </a:rPr>
              <a:t>Компоненти адикції</a:t>
            </a:r>
            <a:endParaRPr b="0" lang="uk-UA" sz="3600" strike="noStrike" u="none">
              <a:solidFill>
                <a:srgbClr val="000000"/>
              </a:solidFill>
              <a:uFillTx/>
              <a:latin typeface="Arial"/>
            </a:endParaRPr>
          </a:p>
        </p:txBody>
      </p:sp>
      <p:sp>
        <p:nvSpPr>
          <p:cNvPr id="26" name=""/>
          <p:cNvSpPr txBox="1"/>
          <p:nvPr/>
        </p:nvSpPr>
        <p:spPr>
          <a:xfrm>
            <a:off x="360000" y="1080000"/>
            <a:ext cx="9540000" cy="4320000"/>
          </a:xfrm>
          <a:prstGeom prst="rect">
            <a:avLst/>
          </a:prstGeom>
          <a:noFill/>
          <a:ln w="0">
            <a:noFill/>
          </a:ln>
        </p:spPr>
        <p:txBody>
          <a:bodyPr lIns="90000" rIns="90000" tIns="45000" bIns="45000" anchor="t">
            <a:noAutofit/>
          </a:bodyPr>
          <a:p>
            <a:r>
              <a:rPr b="0" lang="uk-UA" sz="1400" strike="noStrike" u="none">
                <a:solidFill>
                  <a:srgbClr val="000000"/>
                </a:solidFill>
                <a:uFillTx/>
                <a:latin typeface="Times New Roman"/>
              </a:rPr>
              <a:t>Компоненти адикції, виділені в контексті гаджет-залежності, базуються на теоретичних моделях, зокрема запропонованих Р. Брауном (1993) та допрацьованих М. Гріффітсом (1995). Вони включають наступні елементи:</a:t>
            </a:r>
            <a:endParaRPr b="0" lang="uk-UA" sz="1400" strike="noStrike" u="none">
              <a:solidFill>
                <a:srgbClr val="ffffff"/>
              </a:solidFill>
              <a:uFillTx/>
              <a:latin typeface="Arial"/>
            </a:endParaRPr>
          </a:p>
          <a:p>
            <a:pPr marL="216000" indent="-216000">
              <a:spcBef>
                <a:spcPts val="1191"/>
              </a:spcBef>
              <a:spcAft>
                <a:spcPts val="992"/>
              </a:spcAft>
              <a:buClr>
                <a:srgbClr val="000000"/>
              </a:buClr>
              <a:buFont typeface="OpenSymbol"/>
              <a:buAutoNum type="arabicParenR"/>
            </a:pPr>
            <a:r>
              <a:rPr b="0" lang="uk-UA" sz="1400" strike="noStrike" u="none">
                <a:solidFill>
                  <a:srgbClr val="000000"/>
                </a:solidFill>
                <a:uFillTx/>
                <a:latin typeface="Times New Roman"/>
              </a:rPr>
              <a:t>Пріоритетність (Salience): Гаджет або діяльність, пов’язана з ним (наприклад, соціальні мережі, ігри), стає найважливішою в житті людини, витісняючи інші інтереси, обов’язки та соціальні взаємодії.</a:t>
            </a:r>
            <a:endParaRPr b="0" lang="uk-UA" sz="1400" strike="noStrike" u="none">
              <a:solidFill>
                <a:srgbClr val="ffffff"/>
              </a:solidFill>
              <a:uFillTx/>
              <a:latin typeface="Arial"/>
            </a:endParaRPr>
          </a:p>
          <a:p>
            <a:pPr marL="216000" indent="-216000">
              <a:spcBef>
                <a:spcPts val="1191"/>
              </a:spcBef>
              <a:spcAft>
                <a:spcPts val="992"/>
              </a:spcAft>
              <a:buClr>
                <a:srgbClr val="000000"/>
              </a:buClr>
              <a:buFont typeface="OpenSymbol"/>
              <a:buAutoNum type="arabicParenR"/>
            </a:pPr>
            <a:r>
              <a:rPr b="0" lang="uk-UA" sz="1400" strike="noStrike" u="none">
                <a:solidFill>
                  <a:srgbClr val="000000"/>
                </a:solidFill>
                <a:uFillTx/>
                <a:latin typeface="Times New Roman"/>
              </a:rPr>
              <a:t>Зміна настрою (Mood Modification): Використання гаджета викликає ейфорію, розслаблення або тимчасове полегшення від стресу, що мотивує людину повертатися до нього для регуляції емоційного стану.</a:t>
            </a:r>
            <a:endParaRPr b="0" lang="uk-UA" sz="1400" strike="noStrike" u="none">
              <a:solidFill>
                <a:srgbClr val="ffffff"/>
              </a:solidFill>
              <a:uFillTx/>
              <a:latin typeface="Arial"/>
            </a:endParaRPr>
          </a:p>
          <a:p>
            <a:pPr marL="216000" indent="-216000">
              <a:spcBef>
                <a:spcPts val="1191"/>
              </a:spcBef>
              <a:spcAft>
                <a:spcPts val="992"/>
              </a:spcAft>
              <a:buClr>
                <a:srgbClr val="000000"/>
              </a:buClr>
              <a:buFont typeface="OpenSymbol"/>
              <a:buAutoNum type="arabicParenR"/>
            </a:pPr>
            <a:r>
              <a:rPr b="0" lang="uk-UA" sz="1400" strike="noStrike" u="none">
                <a:solidFill>
                  <a:srgbClr val="000000"/>
                </a:solidFill>
                <a:uFillTx/>
                <a:latin typeface="Times New Roman"/>
              </a:rPr>
              <a:t>Толерантність (Tolerance): З часом для досягнення того ж рівня задоволення потрібно дедалі більше часу проводити з гаджетом або використовувати його інтенсивніше.</a:t>
            </a:r>
            <a:endParaRPr b="0" lang="uk-UA" sz="1400" strike="noStrike" u="none">
              <a:solidFill>
                <a:srgbClr val="ffffff"/>
              </a:solidFill>
              <a:uFillTx/>
              <a:latin typeface="Arial"/>
            </a:endParaRPr>
          </a:p>
          <a:p>
            <a:pPr marL="216000" indent="-216000">
              <a:spcBef>
                <a:spcPts val="1191"/>
              </a:spcBef>
              <a:spcAft>
                <a:spcPts val="992"/>
              </a:spcAft>
              <a:buClr>
                <a:srgbClr val="000000"/>
              </a:buClr>
              <a:buFont typeface="OpenSymbol"/>
              <a:buAutoNum type="arabicParenR"/>
            </a:pPr>
            <a:r>
              <a:rPr b="0" lang="uk-UA" sz="1400" strike="noStrike" u="none">
                <a:solidFill>
                  <a:srgbClr val="000000"/>
                </a:solidFill>
                <a:uFillTx/>
                <a:latin typeface="Times New Roman"/>
              </a:rPr>
              <a:t>Симптоми відміни (Withdrawal Symptoms): У разі обмеження доступу до гаджета виникають негативні емоційні або фізіологічні реакції, такі як тривожність, дратівливість, неспокій або відчуття порожнечі.</a:t>
            </a:r>
            <a:endParaRPr b="0" lang="uk-UA" sz="1400" strike="noStrike" u="none">
              <a:solidFill>
                <a:srgbClr val="ffffff"/>
              </a:solidFill>
              <a:uFillTx/>
              <a:latin typeface="Arial"/>
            </a:endParaRPr>
          </a:p>
          <a:p>
            <a:pPr marL="216000" indent="-216000">
              <a:spcBef>
                <a:spcPts val="1191"/>
              </a:spcBef>
              <a:spcAft>
                <a:spcPts val="992"/>
              </a:spcAft>
              <a:buClr>
                <a:srgbClr val="000000"/>
              </a:buClr>
              <a:buFont typeface="OpenSymbol"/>
              <a:buAutoNum type="arabicParenR"/>
            </a:pPr>
            <a:r>
              <a:rPr b="0" lang="uk-UA" sz="1400" strike="noStrike" u="none">
                <a:solidFill>
                  <a:srgbClr val="000000"/>
                </a:solidFill>
                <a:uFillTx/>
                <a:latin typeface="Times New Roman"/>
              </a:rPr>
              <a:t>Конфлікт (Conflict): Використання гаджета призводить до конфліктів із оточуючими (родиною, друзями), а також до внутрішнього конфлікту через втрату контролю над часом, проведеним із пристроєм, та погіршення інших сфер життя (навчання, робота, здоров’я).</a:t>
            </a:r>
            <a:endParaRPr b="0" lang="uk-UA" sz="1400" strike="noStrike" u="none">
              <a:solidFill>
                <a:srgbClr val="ffffff"/>
              </a:solidFill>
              <a:uFillTx/>
              <a:latin typeface="Arial"/>
            </a:endParaRPr>
          </a:p>
          <a:p>
            <a:pPr marL="216000" indent="-216000">
              <a:spcBef>
                <a:spcPts val="1191"/>
              </a:spcBef>
              <a:spcAft>
                <a:spcPts val="992"/>
              </a:spcAft>
              <a:buClr>
                <a:srgbClr val="000000"/>
              </a:buClr>
              <a:buFont typeface="OpenSymbol"/>
              <a:buAutoNum type="arabicParenR"/>
            </a:pPr>
            <a:r>
              <a:rPr b="0" lang="uk-UA" sz="1400" strike="noStrike" u="none">
                <a:solidFill>
                  <a:srgbClr val="000000"/>
                </a:solidFill>
                <a:uFillTx/>
                <a:latin typeface="Times New Roman"/>
              </a:rPr>
              <a:t>Рецидив (Relapse): Навіть після спроб обмежити використання гаджета людина повертається до попередньої моделі поведінки, відновлюючи залежність.</a:t>
            </a:r>
            <a:endParaRPr b="0" lang="uk-UA" sz="1400" strike="noStrike" u="none">
              <a:solidFill>
                <a:srgbClr val="ffffff"/>
              </a:solidFill>
              <a:uFillTx/>
              <a:latin typeface="Arial"/>
            </a:endParaRPr>
          </a:p>
          <a:p>
            <a:pPr marL="216000" indent="-216000">
              <a:spcBef>
                <a:spcPts val="1191"/>
              </a:spcBef>
              <a:spcAft>
                <a:spcPts val="992"/>
              </a:spcAft>
              <a:buClr>
                <a:srgbClr val="000000"/>
              </a:buClr>
              <a:buFont typeface="OpenSymbol"/>
              <a:buAutoNum type="arabicParenR"/>
            </a:pPr>
            <a:endParaRPr b="0" lang="uk-UA" sz="1400" strike="noStrike" u="none">
              <a:solidFill>
                <a:srgbClr val="ffffff"/>
              </a:solidFill>
              <a:uFillTx/>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27" name=""/>
          <p:cNvSpPr txBox="1"/>
          <p:nvPr/>
        </p:nvSpPr>
        <p:spPr>
          <a:xfrm>
            <a:off x="540000" y="900000"/>
            <a:ext cx="6508800" cy="4951440"/>
          </a:xfrm>
          <a:prstGeom prst="rect">
            <a:avLst/>
          </a:prstGeom>
          <a:noFill/>
          <a:ln w="0">
            <a:noFill/>
          </a:ln>
        </p:spPr>
        <p:txBody>
          <a:bodyPr lIns="90000" rIns="90000" tIns="45000" bIns="45000" anchor="t">
            <a:noAutofit/>
          </a:bodyPr>
          <a:p>
            <a:r>
              <a:rPr b="0" lang="uk-UA" sz="1600" strike="noStrike" u="none">
                <a:solidFill>
                  <a:srgbClr val="000000"/>
                </a:solidFill>
                <a:uFillTx/>
                <a:latin typeface="Times New Roman"/>
              </a:rPr>
              <a:t>1. Дослідження KFF (2010): </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Підлітки 11–14 років: ~9 год/день перед екранами.</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Підлітки 15–18 років: ~7,5 год/день.</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4,5–5 год/день – розважальний контент.</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За рік: 114 днів перед екранами для розваг.</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2. ESPAD (Україна, 2019): </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6,7% підлітків 14–17 років не користуються соцмережами в робочі дні.</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Будні: 48,6% – до 3 год, 44,7% – 4+ год.</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Вихідні: 39% – до 3 год, 54,9% – 4+ год.</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55,4% вважають, що проводять забагато часу в соцмережах.</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23,9% відчувають погіршення настрою без соцмереж.</a:t>
            </a:r>
            <a:endParaRPr b="0" lang="uk-UA" sz="1600" strike="noStrike" u="none">
              <a:solidFill>
                <a:srgbClr val="000000"/>
              </a:solidFill>
              <a:uFillTx/>
              <a:latin typeface="Arial"/>
            </a:endParaRPr>
          </a:p>
          <a:p>
            <a:r>
              <a:rPr b="0" lang="uk-UA" sz="1600" strike="noStrike" u="none">
                <a:solidFill>
                  <a:srgbClr val="000000"/>
                </a:solidFill>
                <a:uFillTx/>
                <a:latin typeface="Times New Roman"/>
              </a:rPr>
              <a:t>43,6% чують від батьків про надмірне користування.</a:t>
            </a:r>
            <a:endParaRPr b="0" lang="uk-UA" sz="1600" strike="noStrike" u="none">
              <a:solidFill>
                <a:srgbClr val="000000"/>
              </a:solidFill>
              <a:uFillTx/>
              <a:latin typeface="Arial"/>
            </a:endParaRPr>
          </a:p>
          <a:p>
            <a:endParaRPr b="0" lang="uk-UA" sz="1000" strike="noStrike" u="none">
              <a:solidFill>
                <a:srgbClr val="000000"/>
              </a:solidFill>
              <a:uFillTx/>
              <a:latin typeface="Arial"/>
            </a:endParaRPr>
          </a:p>
        </p:txBody>
      </p:sp>
      <p:sp>
        <p:nvSpPr>
          <p:cNvPr id="28" name="PlaceHolder 1"/>
          <p:cNvSpPr>
            <a:spLocks noGrp="1"/>
          </p:cNvSpPr>
          <p:nvPr>
            <p:ph type="title"/>
          </p:nvPr>
        </p:nvSpPr>
        <p:spPr>
          <a:xfrm>
            <a:off x="540000" y="180000"/>
            <a:ext cx="9071640" cy="720000"/>
          </a:xfrm>
          <a:prstGeom prst="rect">
            <a:avLst/>
          </a:prstGeom>
          <a:noFill/>
          <a:ln w="0">
            <a:noFill/>
          </a:ln>
        </p:spPr>
        <p:txBody>
          <a:bodyPr lIns="0" rIns="0" tIns="0" bIns="0" anchor="ctr">
            <a:noAutofit/>
          </a:bodyPr>
          <a:p>
            <a:pPr indent="0" algn="ctr">
              <a:lnSpc>
                <a:spcPct val="100000"/>
              </a:lnSpc>
              <a:buNone/>
            </a:pPr>
            <a:r>
              <a:rPr b="0" lang="uk-UA" sz="3200" strike="noStrike" u="none">
                <a:solidFill>
                  <a:srgbClr val="000000"/>
                </a:solidFill>
                <a:uFillTx/>
                <a:latin typeface="Times New Roman"/>
              </a:rPr>
              <a:t>Статистика використання гаджетів</a:t>
            </a:r>
            <a:endParaRPr b="0" lang="uk-UA" sz="3200" strike="noStrike" u="none">
              <a:solidFill>
                <a:srgbClr val="000000"/>
              </a:solidFill>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alphaModFix amt="40000"/>
          </a:blip>
          <a:stretch/>
        </a:blipFill>
      </p:bgPr>
    </p:bg>
    <p:spTree>
      <p:nvGrpSpPr>
        <p:cNvPr id="1" name=""/>
        <p:cNvGrpSpPr/>
        <p:nvPr/>
      </p:nvGrpSpPr>
      <p:grpSpPr>
        <a:xfrm>
          <a:off x="0" y="0"/>
          <a:ext cx="0" cy="0"/>
          <a:chOff x="0" y="0"/>
          <a:chExt cx="0" cy="0"/>
        </a:xfrm>
      </p:grpSpPr>
      <p:sp>
        <p:nvSpPr>
          <p:cNvPr id="29" name=""/>
          <p:cNvSpPr txBox="1"/>
          <p:nvPr/>
        </p:nvSpPr>
        <p:spPr>
          <a:xfrm>
            <a:off x="180000" y="433080"/>
            <a:ext cx="6840000" cy="5326920"/>
          </a:xfrm>
          <a:prstGeom prst="rect">
            <a:avLst/>
          </a:prstGeom>
          <a:noFill/>
          <a:ln w="0">
            <a:noFill/>
          </a:ln>
        </p:spPr>
        <p:txBody>
          <a:bodyPr lIns="90000" rIns="90000" tIns="45000" bIns="45000" anchor="t">
            <a:noAutofit/>
          </a:bodyPr>
          <a:p>
            <a:r>
              <a:rPr b="0" lang="uk-UA" sz="1400" strike="noStrike" u="none">
                <a:solidFill>
                  <a:srgbClr val="000000"/>
                </a:solidFill>
                <a:uFillTx/>
                <a:latin typeface="Times New Roman"/>
              </a:rPr>
              <a:t>3. Емпіричне дослідження: </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2/3 носять телефон у кишені, 66,7% – у руці.</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&gt;50% тримають телефон біля ліжка, 15% – на/під подушкою.</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75% відзначають погіршення зору.</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25% знають про ризик залежності.</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11,7% вважають помірне користування безпечним, 16,7% – що смартфон не шкідливий.</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13,3% часто перевіряють телефон через відсутність сповіщень.</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4. Шкала залежності від смартфона (SAS-SV): </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13,3% пропускають справи через смартфон.</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8,3% відчувають біль у зап’ястках/шиї.</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36,7% не уявляють життя без смартфона.</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13,3% відчувають дратівливість без гаджета.</a:t>
            </a:r>
            <a:endParaRPr b="0" lang="uk-UA" sz="1400" strike="noStrike" u="none">
              <a:solidFill>
                <a:srgbClr val="000000"/>
              </a:solidFill>
              <a:uFillTx/>
              <a:latin typeface="Arial"/>
            </a:endParaRPr>
          </a:p>
          <a:p>
            <a:r>
              <a:rPr b="0" lang="uk-UA" sz="1400" strike="noStrike" u="none">
                <a:solidFill>
                  <a:srgbClr val="000000"/>
                </a:solidFill>
                <a:uFillTx/>
                <a:latin typeface="Times New Roman"/>
              </a:rPr>
              <a:t>18,3% не зупиняться, навіть якщо смартфон шкодить.</a:t>
            </a:r>
            <a:endParaRPr b="0" lang="uk-UA" sz="1400" strike="noStrike" u="none">
              <a:solidFill>
                <a:srgbClr val="000000"/>
              </a:solidFill>
              <a:uFillTx/>
              <a:latin typeface="Arial"/>
            </a:endParaRPr>
          </a:p>
          <a:p>
            <a:endParaRPr b="0" lang="uk-UA" sz="1400" strike="noStrike" u="none">
              <a:solidFill>
                <a:srgbClr val="000000"/>
              </a:solidFill>
              <a:uFillTx/>
              <a:latin typeface="Arial"/>
            </a:endParaRPr>
          </a:p>
          <a:p>
            <a:endParaRPr b="0" lang="uk-UA" sz="1400" strike="noStrike" u="none">
              <a:solidFill>
                <a:srgbClr val="000000"/>
              </a:solidFill>
              <a:uFillTx/>
              <a:latin typeface="Arial"/>
            </a:endParaRPr>
          </a:p>
        </p:txBody>
      </p:sp>
      <p:sp>
        <p:nvSpPr>
          <p:cNvPr id="30" name=""/>
          <p:cNvSpPr txBox="1"/>
          <p:nvPr/>
        </p:nvSpPr>
        <p:spPr>
          <a:xfrm>
            <a:off x="6480000" y="540000"/>
            <a:ext cx="3060000" cy="4500000"/>
          </a:xfrm>
          <a:prstGeom prst="rect">
            <a:avLst/>
          </a:prstGeom>
          <a:noFill/>
          <a:ln w="0">
            <a:noFill/>
          </a:ln>
        </p:spPr>
        <p:txBody>
          <a:bodyPr lIns="90000" rIns="90000" tIns="45000" bIns="45000" anchor="t">
            <a:noAutofit/>
          </a:bodyPr>
          <a:p>
            <a:pPr>
              <a:lnSpc>
                <a:spcPct val="100000"/>
              </a:lnSpc>
              <a:spcBef>
                <a:spcPts val="1191"/>
              </a:spcBef>
              <a:spcAft>
                <a:spcPts val="992"/>
              </a:spcAft>
            </a:pPr>
            <a:r>
              <a:rPr b="0" lang="uk-UA" sz="1400" strike="noStrike" u="none">
                <a:solidFill>
                  <a:srgbClr val="000000"/>
                </a:solidFill>
                <a:uFillTx/>
                <a:latin typeface="Times New Roman"/>
              </a:rPr>
              <a:t>35% постійно перевіряють соцмережі.</a:t>
            </a:r>
            <a:endParaRPr b="0" lang="uk-UA" sz="1400" strike="noStrike" u="none">
              <a:solidFill>
                <a:srgbClr val="000000"/>
              </a:solidFill>
              <a:uFillTx/>
              <a:latin typeface="Times New Roman"/>
            </a:endParaRPr>
          </a:p>
          <a:p>
            <a:pPr>
              <a:lnSpc>
                <a:spcPct val="100000"/>
              </a:lnSpc>
              <a:spcBef>
                <a:spcPts val="1191"/>
              </a:spcBef>
              <a:spcAft>
                <a:spcPts val="992"/>
              </a:spcAft>
            </a:pPr>
            <a:r>
              <a:rPr b="0" lang="uk-UA" sz="1400" strike="noStrike" u="none">
                <a:solidFill>
                  <a:srgbClr val="000000"/>
                </a:solidFill>
                <a:uFillTx/>
                <a:latin typeface="Times New Roman"/>
              </a:rPr>
              <a:t>35% користуються довше, ніж планували.</a:t>
            </a:r>
            <a:endParaRPr b="0" lang="uk-UA" sz="1400" strike="noStrike" u="none">
              <a:solidFill>
                <a:srgbClr val="000000"/>
              </a:solidFill>
              <a:uFillTx/>
              <a:latin typeface="Times New Roman"/>
            </a:endParaRPr>
          </a:p>
          <a:p>
            <a:pPr>
              <a:lnSpc>
                <a:spcPct val="100000"/>
              </a:lnSpc>
              <a:spcBef>
                <a:spcPts val="1191"/>
              </a:spcBef>
              <a:spcAft>
                <a:spcPts val="992"/>
              </a:spcAft>
            </a:pPr>
            <a:r>
              <a:rPr b="0" lang="uk-UA" sz="1400" strike="noStrike" u="none">
                <a:solidFill>
                  <a:srgbClr val="000000"/>
                </a:solidFill>
                <a:uFillTx/>
                <a:latin typeface="Times New Roman"/>
              </a:rPr>
              <a:t>30% чують про надмірне користування від оточення.</a:t>
            </a:r>
            <a:endParaRPr b="0" lang="uk-UA" sz="1400" strike="noStrike" u="none">
              <a:solidFill>
                <a:srgbClr val="000000"/>
              </a:solidFill>
              <a:uFillTx/>
              <a:latin typeface="Times New Roman"/>
            </a:endParaRPr>
          </a:p>
          <a:p>
            <a:pPr>
              <a:lnSpc>
                <a:spcPct val="100000"/>
              </a:lnSpc>
              <a:spcBef>
                <a:spcPts val="1191"/>
              </a:spcBef>
              <a:spcAft>
                <a:spcPts val="992"/>
              </a:spcAft>
            </a:pPr>
            <a:r>
              <a:rPr b="0" lang="uk-UA" sz="1400" strike="noStrike" u="none">
                <a:solidFill>
                  <a:srgbClr val="000000"/>
                </a:solidFill>
                <a:uFillTx/>
                <a:latin typeface="Times New Roman"/>
              </a:rPr>
              <a:t>25% мають залежність (60% з них – хлопці).</a:t>
            </a:r>
            <a:endParaRPr b="0" lang="uk-UA" sz="1400" strike="noStrike" u="none">
              <a:solidFill>
                <a:srgbClr val="000000"/>
              </a:solidFill>
              <a:uFillTx/>
              <a:latin typeface="Times New Roman"/>
            </a:endParaRPr>
          </a:p>
          <a:p>
            <a:pPr>
              <a:lnSpc>
                <a:spcPct val="100000"/>
              </a:lnSpc>
              <a:spcBef>
                <a:spcPts val="1191"/>
              </a:spcBef>
              <a:spcAft>
                <a:spcPts val="992"/>
              </a:spcAft>
            </a:pPr>
            <a:r>
              <a:rPr b="0" lang="uk-UA" sz="1400" strike="noStrike" u="none">
                <a:solidFill>
                  <a:srgbClr val="000000"/>
                </a:solidFill>
                <a:uFillTx/>
                <a:latin typeface="Times New Roman"/>
              </a:rPr>
              <a:t>5. Загальна залежність: </a:t>
            </a:r>
            <a:endParaRPr b="0" lang="uk-UA" sz="1400" strike="noStrike" u="none">
              <a:solidFill>
                <a:srgbClr val="000000"/>
              </a:solidFill>
              <a:uFillTx/>
              <a:latin typeface="Times New Roman"/>
            </a:endParaRPr>
          </a:p>
          <a:p>
            <a:pPr>
              <a:lnSpc>
                <a:spcPct val="100000"/>
              </a:lnSpc>
              <a:spcBef>
                <a:spcPts val="1191"/>
              </a:spcBef>
              <a:spcAft>
                <a:spcPts val="992"/>
              </a:spcAft>
            </a:pPr>
            <a:r>
              <a:rPr b="0" lang="uk-UA" sz="1400" strike="noStrike" u="none">
                <a:solidFill>
                  <a:srgbClr val="000000"/>
                </a:solidFill>
                <a:uFillTx/>
                <a:latin typeface="Times New Roman"/>
              </a:rPr>
              <a:t>96,4% мають ознаки залежності, але більшість не визнають.</a:t>
            </a:r>
            <a:endParaRPr b="0" lang="uk-UA" sz="1400" strike="noStrike" u="none">
              <a:solidFill>
                <a:srgbClr val="000000"/>
              </a:solidFill>
              <a:uFillTx/>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ppt/theme/theme2.xml><?xml version="1.0" encoding="utf-8"?>
<a:theme xmlns:a="http://schemas.openxmlformats.org/drawingml/2006/main" xmlns:r="http://schemas.openxmlformats.org/officeDocument/2006/relationships" name="Offic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pitchFamily="0" charset="1"/>
        <a:ea typeface="DejaVu Sans" pitchFamily="0" charset="1"/>
        <a:cs typeface="DejaVu Sans" pitchFamily="0" charset="1"/>
      </a:majorFont>
      <a:minorFont>
        <a:latin typeface="Arial" pitchFamily="0" charset="1"/>
        <a:ea typeface="DejaVu Sans" pitchFamily="0" charset="1"/>
        <a:cs typeface="DejaVu Sans" pitchFamily="0" charset="1"/>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theme>
</file>

<file path=docProps/app.xml><?xml version="1.0" encoding="utf-8"?>
<Properties xmlns="http://schemas.openxmlformats.org/officeDocument/2006/extended-properties" xmlns:vt="http://schemas.openxmlformats.org/officeDocument/2006/docPropsVTypes">
  <Template/>
  <TotalTime>9</TotalTime>
  <Application>LibreOffice/24.8.6.2$Windows_X86_64 LibreOffice_project/6d98ba145e9a8a39fc57bcc76981d1fb1316c60c</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2025-05-14T16:27:55Z</dcterms:created>
  <dc:creator/>
  <dc:description/>
  <dc:language>uk-UA</dc:language>
  <cp:lastModifiedBy/>
  <dcterms:modified xsi:type="dcterms:W3CDTF">2025-05-14T23:45:59Z</dcterms:modified>
  <cp:revision>1</cp:revision>
  <dc:subject/>
  <dc:title/>
</cp:coreProperties>
</file>